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notesSlides/notesSlide3.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5.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20"/>
  </p:notesMasterIdLst>
  <p:sldIdLst>
    <p:sldId id="829" r:id="rId2"/>
    <p:sldId id="1173" r:id="rId3"/>
    <p:sldId id="1016" r:id="rId4"/>
    <p:sldId id="1174" r:id="rId5"/>
    <p:sldId id="879" r:id="rId6"/>
    <p:sldId id="1171" r:id="rId7"/>
    <p:sldId id="1138" r:id="rId8"/>
    <p:sldId id="1151" r:id="rId9"/>
    <p:sldId id="1106" r:id="rId10"/>
    <p:sldId id="1133" r:id="rId11"/>
    <p:sldId id="1105" r:id="rId12"/>
    <p:sldId id="1170" r:id="rId13"/>
    <p:sldId id="1116" r:id="rId14"/>
    <p:sldId id="874" r:id="rId15"/>
    <p:sldId id="1109" r:id="rId16"/>
    <p:sldId id="1131" r:id="rId17"/>
    <p:sldId id="1144" r:id="rId18"/>
    <p:sldId id="867" r:id="rId19"/>
  </p:sldIdLst>
  <p:sldSz cx="9144000" cy="6858000" type="screen4x3"/>
  <p:notesSz cx="7016750" cy="9302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155793"/>
    <a:srgbClr val="7283D6"/>
    <a:srgbClr val="0066FF"/>
    <a:srgbClr val="3366FF"/>
    <a:srgbClr val="EAEAEA"/>
    <a:srgbClr val="E0E0E0"/>
    <a:srgbClr val="DDDDDD"/>
    <a:srgbClr val="FFCCFF"/>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0" autoAdjust="0"/>
    <p:restoredTop sz="88098" autoAdjust="0"/>
  </p:normalViewPr>
  <p:slideViewPr>
    <p:cSldViewPr>
      <p:cViewPr varScale="1">
        <p:scale>
          <a:sx n="79" d="100"/>
          <a:sy n="79" d="100"/>
        </p:scale>
        <p:origin x="2202"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47" d="100"/>
          <a:sy n="47" d="100"/>
        </p:scale>
        <p:origin x="270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nson\Documents\LSBS\LSBS%20Slideshows\Data%20for%20various%20slides\WI%20Cisco%20Harvest%201936_201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igsareebgslsbs1\Users\MVinson\MyDocuments\LSBS\2016%20Data%20Active\2016%20Report\Rework%20of%20artwork%20products%20for%20CSMI%20talk.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igsareebgslsbs1\Users\MVinson\MyDocuments\LSBS\2016%20Data%20Active\2016%20Report\1978_to_2016_Nearshore_Offshore_density_biomass_all_species_with_zero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file:///\\igsareebgslsbs1\Users\MVinson\MyDocuments\LSBS\2017%20Data%20Active\2016_2017_SandIsland_IceLight\LkSupe-ice-light\sand-island-ice\CiscoIncub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59609215514727"/>
          <c:y val="3.8396884686924267E-2"/>
          <c:w val="0.80703495396408786"/>
          <c:h val="0.74787621528802051"/>
        </c:manualLayout>
      </c:layout>
      <c:barChart>
        <c:barDir val="col"/>
        <c:grouping val="clustered"/>
        <c:varyColors val="0"/>
        <c:ser>
          <c:idx val="0"/>
          <c:order val="0"/>
          <c:tx>
            <c:strRef>
              <c:f>Sheet1!$D$1</c:f>
              <c:strCache>
                <c:ptCount val="1"/>
                <c:pt idx="0">
                  <c:v>Harvest</c:v>
                </c:pt>
              </c:strCache>
            </c:strRef>
          </c:tx>
          <c:spPr>
            <a:solidFill>
              <a:schemeClr val="accent1"/>
            </a:solidFill>
            <a:ln>
              <a:noFill/>
            </a:ln>
            <a:effectLst/>
          </c:spPr>
          <c:invertIfNegative val="0"/>
          <c:cat>
            <c:numRef>
              <c:f>Sheet1!$A$2:$A$81</c:f>
              <c:numCache>
                <c:formatCode>General</c:formatCode>
                <c:ptCount val="80"/>
                <c:pt idx="0">
                  <c:v>1936</c:v>
                </c:pt>
                <c:pt idx="1">
                  <c:v>1937</c:v>
                </c:pt>
                <c:pt idx="2">
                  <c:v>1938</c:v>
                </c:pt>
                <c:pt idx="3">
                  <c:v>1939</c:v>
                </c:pt>
                <c:pt idx="4">
                  <c:v>1940</c:v>
                </c:pt>
                <c:pt idx="5">
                  <c:v>1941</c:v>
                </c:pt>
                <c:pt idx="6">
                  <c:v>1942</c:v>
                </c:pt>
                <c:pt idx="7">
                  <c:v>1943</c:v>
                </c:pt>
                <c:pt idx="8">
                  <c:v>1944</c:v>
                </c:pt>
                <c:pt idx="9">
                  <c:v>1945</c:v>
                </c:pt>
                <c:pt idx="10">
                  <c:v>1946</c:v>
                </c:pt>
                <c:pt idx="11">
                  <c:v>1947</c:v>
                </c:pt>
                <c:pt idx="12">
                  <c:v>1948</c:v>
                </c:pt>
                <c:pt idx="13">
                  <c:v>1949</c:v>
                </c:pt>
                <c:pt idx="14">
                  <c:v>1950</c:v>
                </c:pt>
                <c:pt idx="15">
                  <c:v>1951</c:v>
                </c:pt>
                <c:pt idx="16">
                  <c:v>1952</c:v>
                </c:pt>
                <c:pt idx="17">
                  <c:v>1953</c:v>
                </c:pt>
                <c:pt idx="18">
                  <c:v>1954</c:v>
                </c:pt>
                <c:pt idx="19">
                  <c:v>1955</c:v>
                </c:pt>
                <c:pt idx="20">
                  <c:v>1956</c:v>
                </c:pt>
                <c:pt idx="21">
                  <c:v>1957</c:v>
                </c:pt>
                <c:pt idx="22">
                  <c:v>1958</c:v>
                </c:pt>
                <c:pt idx="23">
                  <c:v>1959</c:v>
                </c:pt>
                <c:pt idx="24">
                  <c:v>1960</c:v>
                </c:pt>
                <c:pt idx="25">
                  <c:v>1961</c:v>
                </c:pt>
                <c:pt idx="26">
                  <c:v>1962</c:v>
                </c:pt>
                <c:pt idx="27">
                  <c:v>1963</c:v>
                </c:pt>
                <c:pt idx="28">
                  <c:v>1964</c:v>
                </c:pt>
                <c:pt idx="29">
                  <c:v>1965</c:v>
                </c:pt>
                <c:pt idx="30">
                  <c:v>1966</c:v>
                </c:pt>
                <c:pt idx="31">
                  <c:v>1967</c:v>
                </c:pt>
                <c:pt idx="32">
                  <c:v>1968</c:v>
                </c:pt>
                <c:pt idx="33">
                  <c:v>1969</c:v>
                </c:pt>
                <c:pt idx="34">
                  <c:v>1970</c:v>
                </c:pt>
                <c:pt idx="35">
                  <c:v>1971</c:v>
                </c:pt>
                <c:pt idx="36">
                  <c:v>1972</c:v>
                </c:pt>
                <c:pt idx="37">
                  <c:v>1973</c:v>
                </c:pt>
                <c:pt idx="38">
                  <c:v>1974</c:v>
                </c:pt>
                <c:pt idx="39">
                  <c:v>1975</c:v>
                </c:pt>
                <c:pt idx="40">
                  <c:v>1976</c:v>
                </c:pt>
                <c:pt idx="41">
                  <c:v>1977</c:v>
                </c:pt>
                <c:pt idx="42">
                  <c:v>1978</c:v>
                </c:pt>
                <c:pt idx="43">
                  <c:v>1979</c:v>
                </c:pt>
                <c:pt idx="44">
                  <c:v>1980</c:v>
                </c:pt>
                <c:pt idx="45">
                  <c:v>1981</c:v>
                </c:pt>
                <c:pt idx="46">
                  <c:v>1982</c:v>
                </c:pt>
                <c:pt idx="47">
                  <c:v>1983</c:v>
                </c:pt>
                <c:pt idx="48">
                  <c:v>1984</c:v>
                </c:pt>
                <c:pt idx="49">
                  <c:v>1985</c:v>
                </c:pt>
                <c:pt idx="50">
                  <c:v>1986</c:v>
                </c:pt>
                <c:pt idx="51">
                  <c:v>1987</c:v>
                </c:pt>
                <c:pt idx="52">
                  <c:v>1988</c:v>
                </c:pt>
                <c:pt idx="53">
                  <c:v>1989</c:v>
                </c:pt>
                <c:pt idx="54">
                  <c:v>1990</c:v>
                </c:pt>
                <c:pt idx="55">
                  <c:v>1991</c:v>
                </c:pt>
                <c:pt idx="56">
                  <c:v>1992</c:v>
                </c:pt>
                <c:pt idx="57">
                  <c:v>1993</c:v>
                </c:pt>
                <c:pt idx="58">
                  <c:v>1994</c:v>
                </c:pt>
                <c:pt idx="59">
                  <c:v>1995</c:v>
                </c:pt>
                <c:pt idx="60">
                  <c:v>1996</c:v>
                </c:pt>
                <c:pt idx="61">
                  <c:v>1997</c:v>
                </c:pt>
                <c:pt idx="62">
                  <c:v>1998</c:v>
                </c:pt>
                <c:pt idx="63">
                  <c:v>1999</c:v>
                </c:pt>
                <c:pt idx="64">
                  <c:v>2000</c:v>
                </c:pt>
                <c:pt idx="65">
                  <c:v>2001</c:v>
                </c:pt>
                <c:pt idx="66">
                  <c:v>2002</c:v>
                </c:pt>
                <c:pt idx="67">
                  <c:v>2003</c:v>
                </c:pt>
                <c:pt idx="68">
                  <c:v>2004</c:v>
                </c:pt>
                <c:pt idx="69">
                  <c:v>2005</c:v>
                </c:pt>
                <c:pt idx="70">
                  <c:v>2006</c:v>
                </c:pt>
                <c:pt idx="71">
                  <c:v>2007</c:v>
                </c:pt>
                <c:pt idx="72">
                  <c:v>2008</c:v>
                </c:pt>
                <c:pt idx="73">
                  <c:v>2009</c:v>
                </c:pt>
                <c:pt idx="74">
                  <c:v>2010</c:v>
                </c:pt>
                <c:pt idx="75">
                  <c:v>2011</c:v>
                </c:pt>
                <c:pt idx="76">
                  <c:v>2012</c:v>
                </c:pt>
                <c:pt idx="77">
                  <c:v>2013</c:v>
                </c:pt>
                <c:pt idx="78">
                  <c:v>2014</c:v>
                </c:pt>
                <c:pt idx="79">
                  <c:v>2015</c:v>
                </c:pt>
              </c:numCache>
            </c:numRef>
          </c:cat>
          <c:val>
            <c:numRef>
              <c:f>Sheet1!$D$2:$D$81</c:f>
              <c:numCache>
                <c:formatCode>General</c:formatCode>
                <c:ptCount val="80"/>
                <c:pt idx="0">
                  <c:v>1.2954530399999999</c:v>
                </c:pt>
                <c:pt idx="1">
                  <c:v>1.35668769</c:v>
                </c:pt>
                <c:pt idx="2">
                  <c:v>1.1271711499999999</c:v>
                </c:pt>
                <c:pt idx="3">
                  <c:v>1.41474721</c:v>
                </c:pt>
                <c:pt idx="4">
                  <c:v>2.2266733099999998</c:v>
                </c:pt>
                <c:pt idx="5">
                  <c:v>2.7941144000000002</c:v>
                </c:pt>
                <c:pt idx="6">
                  <c:v>2.2838256499999998</c:v>
                </c:pt>
                <c:pt idx="7">
                  <c:v>2.0116716499999998</c:v>
                </c:pt>
                <c:pt idx="8">
                  <c:v>2.1373160799999997</c:v>
                </c:pt>
                <c:pt idx="9">
                  <c:v>2.9655714200000003</c:v>
                </c:pt>
                <c:pt idx="10">
                  <c:v>2.87666778</c:v>
                </c:pt>
                <c:pt idx="11">
                  <c:v>2.1051111900000001</c:v>
                </c:pt>
                <c:pt idx="12">
                  <c:v>2.85353469</c:v>
                </c:pt>
                <c:pt idx="13">
                  <c:v>2.2806505199999996</c:v>
                </c:pt>
                <c:pt idx="14">
                  <c:v>1.7930412699999998</c:v>
                </c:pt>
                <c:pt idx="15">
                  <c:v>2.4253457300000001</c:v>
                </c:pt>
                <c:pt idx="16">
                  <c:v>2.6716450999999997</c:v>
                </c:pt>
                <c:pt idx="17">
                  <c:v>2.4294280399999999</c:v>
                </c:pt>
                <c:pt idx="18">
                  <c:v>2.52876425</c:v>
                </c:pt>
                <c:pt idx="19">
                  <c:v>1.97719881</c:v>
                </c:pt>
                <c:pt idx="20">
                  <c:v>1.8860272200000001</c:v>
                </c:pt>
                <c:pt idx="21">
                  <c:v>1.43425158</c:v>
                </c:pt>
                <c:pt idx="22">
                  <c:v>1.1321606399999999</c:v>
                </c:pt>
                <c:pt idx="23">
                  <c:v>1.29817458</c:v>
                </c:pt>
                <c:pt idx="24">
                  <c:v>1.0228454499999999</c:v>
                </c:pt>
                <c:pt idx="25">
                  <c:v>1.1657263</c:v>
                </c:pt>
                <c:pt idx="26">
                  <c:v>0.98973338</c:v>
                </c:pt>
                <c:pt idx="27">
                  <c:v>0.42682819</c:v>
                </c:pt>
                <c:pt idx="28">
                  <c:v>0.24493860000000001</c:v>
                </c:pt>
                <c:pt idx="29">
                  <c:v>0.19504369999999999</c:v>
                </c:pt>
                <c:pt idx="30">
                  <c:v>0.27578271999999998</c:v>
                </c:pt>
                <c:pt idx="31">
                  <c:v>0.22407346</c:v>
                </c:pt>
                <c:pt idx="32">
                  <c:v>0.28031862000000002</c:v>
                </c:pt>
                <c:pt idx="33">
                  <c:v>0.14923111</c:v>
                </c:pt>
                <c:pt idx="34">
                  <c:v>7.8924659999999994E-2</c:v>
                </c:pt>
                <c:pt idx="35">
                  <c:v>0.12791237999999999</c:v>
                </c:pt>
                <c:pt idx="36">
                  <c:v>8.7996459999999999E-2</c:v>
                </c:pt>
                <c:pt idx="37">
                  <c:v>9.2985949999999998E-2</c:v>
                </c:pt>
                <c:pt idx="38">
                  <c:v>7.0306449999999993E-2</c:v>
                </c:pt>
                <c:pt idx="39">
                  <c:v>5.0348490000000003E-2</c:v>
                </c:pt>
                <c:pt idx="40">
                  <c:v>7.2120809999999994E-2</c:v>
                </c:pt>
                <c:pt idx="41">
                  <c:v>3.3565659999999997E-2</c:v>
                </c:pt>
                <c:pt idx="42">
                  <c:v>2.4040269999999999E-2</c:v>
                </c:pt>
                <c:pt idx="43">
                  <c:v>3.9915919999999994E-2</c:v>
                </c:pt>
                <c:pt idx="44">
                  <c:v>0.101513442</c:v>
                </c:pt>
                <c:pt idx="45">
                  <c:v>4.2138510999999997E-2</c:v>
                </c:pt>
                <c:pt idx="46">
                  <c:v>6.6949884000000001E-2</c:v>
                </c:pt>
                <c:pt idx="47">
                  <c:v>4.3000331999999995E-2</c:v>
                </c:pt>
                <c:pt idx="48">
                  <c:v>8.7225357000000003E-2</c:v>
                </c:pt>
                <c:pt idx="49">
                  <c:v>4.6719769999999994E-2</c:v>
                </c:pt>
                <c:pt idx="50">
                  <c:v>0.120473504</c:v>
                </c:pt>
                <c:pt idx="51">
                  <c:v>0.216589225</c:v>
                </c:pt>
                <c:pt idx="52">
                  <c:v>0.13630379500000001</c:v>
                </c:pt>
                <c:pt idx="53">
                  <c:v>0.20484124400000001</c:v>
                </c:pt>
                <c:pt idx="54">
                  <c:v>0.35461666200000003</c:v>
                </c:pt>
                <c:pt idx="55">
                  <c:v>0.27360548799999995</c:v>
                </c:pt>
                <c:pt idx="56">
                  <c:v>0.35960615199999996</c:v>
                </c:pt>
                <c:pt idx="57">
                  <c:v>0.23328133699999998</c:v>
                </c:pt>
                <c:pt idx="58">
                  <c:v>0.18320500099999998</c:v>
                </c:pt>
                <c:pt idx="59">
                  <c:v>0.15762252499999999</c:v>
                </c:pt>
                <c:pt idx="60">
                  <c:v>0.16106980900000001</c:v>
                </c:pt>
                <c:pt idx="61">
                  <c:v>0.13839030899999999</c:v>
                </c:pt>
                <c:pt idx="62">
                  <c:v>7.0442526999999991E-2</c:v>
                </c:pt>
                <c:pt idx="63">
                  <c:v>0.12283217199999999</c:v>
                </c:pt>
                <c:pt idx="64">
                  <c:v>0.109859498</c:v>
                </c:pt>
                <c:pt idx="65">
                  <c:v>0.178623742</c:v>
                </c:pt>
                <c:pt idx="66">
                  <c:v>0.16519747800000001</c:v>
                </c:pt>
                <c:pt idx="67">
                  <c:v>0.146328134</c:v>
                </c:pt>
                <c:pt idx="68">
                  <c:v>0.127368072</c:v>
                </c:pt>
                <c:pt idx="69">
                  <c:v>0.12773094400000001</c:v>
                </c:pt>
                <c:pt idx="70">
                  <c:v>0.23994911000000002</c:v>
                </c:pt>
                <c:pt idx="71">
                  <c:v>0.20887819500000002</c:v>
                </c:pt>
                <c:pt idx="72">
                  <c:v>0.27854961899999997</c:v>
                </c:pt>
                <c:pt idx="73">
                  <c:v>0.57696647999999995</c:v>
                </c:pt>
                <c:pt idx="74">
                  <c:v>0.75477375999999996</c:v>
                </c:pt>
                <c:pt idx="75">
                  <c:v>0.78416639199999993</c:v>
                </c:pt>
                <c:pt idx="76">
                  <c:v>0.86182099999999995</c:v>
                </c:pt>
                <c:pt idx="77">
                  <c:v>0.54430800000000001</c:v>
                </c:pt>
                <c:pt idx="78">
                  <c:v>0.51838442431999998</c:v>
                </c:pt>
                <c:pt idx="79">
                  <c:v>0.71516265247999999</c:v>
                </c:pt>
              </c:numCache>
            </c:numRef>
          </c:val>
          <c:extLst>
            <c:ext xmlns:c16="http://schemas.microsoft.com/office/drawing/2014/chart" uri="{C3380CC4-5D6E-409C-BE32-E72D297353CC}">
              <c16:uniqueId val="{00000000-6B16-4BCC-B388-70E34119F2BA}"/>
            </c:ext>
          </c:extLst>
        </c:ser>
        <c:dLbls>
          <c:showLegendKey val="0"/>
          <c:showVal val="0"/>
          <c:showCatName val="0"/>
          <c:showSerName val="0"/>
          <c:showPercent val="0"/>
          <c:showBubbleSize val="0"/>
        </c:dLbls>
        <c:gapWidth val="50"/>
        <c:axId val="573091320"/>
        <c:axId val="573093280"/>
      </c:barChart>
      <c:catAx>
        <c:axId val="57309132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solidFill>
                      <a:schemeClr val="tx1"/>
                    </a:solidFill>
                  </a:rPr>
                  <a:t>Year</a:t>
                </a:r>
              </a:p>
            </c:rich>
          </c:tx>
          <c:layout>
            <c:manualLayout>
              <c:xMode val="edge"/>
              <c:yMode val="edge"/>
              <c:x val="0.47553394681086553"/>
              <c:y val="0.8911008152251370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73093280"/>
        <c:crosses val="autoZero"/>
        <c:auto val="1"/>
        <c:lblAlgn val="ctr"/>
        <c:lblOffset val="100"/>
        <c:tickLblSkip val="8"/>
        <c:noMultiLvlLbl val="0"/>
      </c:catAx>
      <c:valAx>
        <c:axId val="573093280"/>
        <c:scaling>
          <c:orientation val="minMax"/>
          <c:max val="3"/>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solidFill>
                      <a:schemeClr val="tx1"/>
                    </a:solidFill>
                  </a:rPr>
                  <a:t>Harvest (Million Kg)</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73091320"/>
        <c:crosses val="autoZero"/>
        <c:crossBetween val="between"/>
        <c:minorUnit val="0.25"/>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74316625056016"/>
          <c:y val="7.2109702700761349E-2"/>
          <c:w val="0.70270117149990396"/>
          <c:h val="0.69872943345661587"/>
        </c:manualLayout>
      </c:layout>
      <c:barChart>
        <c:barDir val="col"/>
        <c:grouping val="stacked"/>
        <c:varyColors val="0"/>
        <c:ser>
          <c:idx val="1"/>
          <c:order val="0"/>
          <c:tx>
            <c:strRef>
              <c:f>' Coregonid abundance'!$L$17</c:f>
              <c:strCache>
                <c:ptCount val="1"/>
                <c:pt idx="0">
                  <c:v>Bloater</c:v>
                </c:pt>
              </c:strCache>
            </c:strRef>
          </c:tx>
          <c:spPr>
            <a:solidFill>
              <a:srgbClr val="FF66FF"/>
            </a:solidFill>
            <a:ln>
              <a:solidFill>
                <a:srgbClr val="F45EE2"/>
              </a:solidFill>
            </a:ln>
            <a:effectLst/>
          </c:spPr>
          <c:invertIfNegative val="0"/>
          <c:cat>
            <c:strRef>
              <c:f>' Coregonid abundance'!$K$18:$K$20</c:f>
              <c:strCache>
                <c:ptCount val="3"/>
                <c:pt idx="0">
                  <c:v>2003-06</c:v>
                </c:pt>
                <c:pt idx="1">
                  <c:v>2011</c:v>
                </c:pt>
                <c:pt idx="2">
                  <c:v>2016</c:v>
                </c:pt>
              </c:strCache>
            </c:strRef>
          </c:cat>
          <c:val>
            <c:numRef>
              <c:f>' Coregonid abundance'!$L$18:$L$20</c:f>
              <c:numCache>
                <c:formatCode>General</c:formatCode>
                <c:ptCount val="3"/>
                <c:pt idx="0">
                  <c:v>7.6303067496698004E-2</c:v>
                </c:pt>
                <c:pt idx="1">
                  <c:v>1.7760201601889691E-2</c:v>
                </c:pt>
                <c:pt idx="2">
                  <c:v>9.9433853963397621E-3</c:v>
                </c:pt>
              </c:numCache>
            </c:numRef>
          </c:val>
          <c:extLst>
            <c:ext xmlns:c16="http://schemas.microsoft.com/office/drawing/2014/chart" uri="{C3380CC4-5D6E-409C-BE32-E72D297353CC}">
              <c16:uniqueId val="{00000000-E90B-41DE-B01F-FF4513859453}"/>
            </c:ext>
          </c:extLst>
        </c:ser>
        <c:ser>
          <c:idx val="2"/>
          <c:order val="1"/>
          <c:tx>
            <c:strRef>
              <c:f>' Coregonid abundance'!$M$17</c:f>
              <c:strCache>
                <c:ptCount val="1"/>
                <c:pt idx="0">
                  <c:v>Cisco</c:v>
                </c:pt>
              </c:strCache>
            </c:strRef>
          </c:tx>
          <c:spPr>
            <a:solidFill>
              <a:srgbClr val="FFC000"/>
            </a:solidFill>
            <a:ln>
              <a:solidFill>
                <a:srgbClr val="FFC000"/>
              </a:solidFill>
            </a:ln>
            <a:effectLst/>
          </c:spPr>
          <c:invertIfNegative val="0"/>
          <c:cat>
            <c:strRef>
              <c:f>' Coregonid abundance'!$K$18:$K$20</c:f>
              <c:strCache>
                <c:ptCount val="3"/>
                <c:pt idx="0">
                  <c:v>2003-06</c:v>
                </c:pt>
                <c:pt idx="1">
                  <c:v>2011</c:v>
                </c:pt>
                <c:pt idx="2">
                  <c:v>2016</c:v>
                </c:pt>
              </c:strCache>
            </c:strRef>
          </c:cat>
          <c:val>
            <c:numRef>
              <c:f>' Coregonid abundance'!$M$18:$M$20</c:f>
              <c:numCache>
                <c:formatCode>General</c:formatCode>
                <c:ptCount val="3"/>
                <c:pt idx="0">
                  <c:v>0.20496986824808999</c:v>
                </c:pt>
                <c:pt idx="1">
                  <c:v>0.23134039044584981</c:v>
                </c:pt>
                <c:pt idx="2">
                  <c:v>8.1347447478687329E-2</c:v>
                </c:pt>
              </c:numCache>
            </c:numRef>
          </c:val>
          <c:extLst>
            <c:ext xmlns:c16="http://schemas.microsoft.com/office/drawing/2014/chart" uri="{C3380CC4-5D6E-409C-BE32-E72D297353CC}">
              <c16:uniqueId val="{00000001-E90B-41DE-B01F-FF4513859453}"/>
            </c:ext>
          </c:extLst>
        </c:ser>
        <c:ser>
          <c:idx val="3"/>
          <c:order val="2"/>
          <c:tx>
            <c:strRef>
              <c:f>' Coregonid abundance'!$N$17</c:f>
              <c:strCache>
                <c:ptCount val="1"/>
                <c:pt idx="0">
                  <c:v>Kiyi</c:v>
                </c:pt>
              </c:strCache>
            </c:strRef>
          </c:tx>
          <c:spPr>
            <a:solidFill>
              <a:srgbClr val="4BBFF3"/>
            </a:solidFill>
            <a:ln>
              <a:solidFill>
                <a:srgbClr val="4BBFF3"/>
              </a:solidFill>
            </a:ln>
            <a:effectLst/>
          </c:spPr>
          <c:invertIfNegative val="0"/>
          <c:errBars>
            <c:errBarType val="both"/>
            <c:errValType val="cust"/>
            <c:noEndCap val="0"/>
            <c:plus>
              <c:numRef>
                <c:f>' Coregonid abundance'!$P$24:$P$26</c:f>
                <c:numCache>
                  <c:formatCode>General</c:formatCode>
                  <c:ptCount val="3"/>
                  <c:pt idx="0">
                    <c:v>6.3967834240664004E-2</c:v>
                  </c:pt>
                  <c:pt idx="1">
                    <c:v>0.16917359674976409</c:v>
                  </c:pt>
                  <c:pt idx="2">
                    <c:v>6.4984980551459071E-2</c:v>
                  </c:pt>
                </c:numCache>
              </c:numRef>
            </c:plus>
            <c:minus>
              <c:numRef>
                <c:f>' Coregonid abundance'!$P$24:$P$26</c:f>
                <c:numCache>
                  <c:formatCode>General</c:formatCode>
                  <c:ptCount val="3"/>
                  <c:pt idx="0">
                    <c:v>6.3967834240664004E-2</c:v>
                  </c:pt>
                  <c:pt idx="1">
                    <c:v>0.16917359674976409</c:v>
                  </c:pt>
                  <c:pt idx="2">
                    <c:v>6.4984980551459071E-2</c:v>
                  </c:pt>
                </c:numCache>
              </c:numRef>
            </c:minus>
            <c:spPr>
              <a:noFill/>
              <a:ln w="25400" cap="flat" cmpd="sng" algn="ctr">
                <a:solidFill>
                  <a:schemeClr val="bg1">
                    <a:lumMod val="50000"/>
                  </a:schemeClr>
                </a:solidFill>
                <a:round/>
              </a:ln>
              <a:effectLst/>
            </c:spPr>
          </c:errBars>
          <c:cat>
            <c:strRef>
              <c:f>' Coregonid abundance'!$K$18:$K$20</c:f>
              <c:strCache>
                <c:ptCount val="3"/>
                <c:pt idx="0">
                  <c:v>2003-06</c:v>
                </c:pt>
                <c:pt idx="1">
                  <c:v>2011</c:v>
                </c:pt>
                <c:pt idx="2">
                  <c:v>2016</c:v>
                </c:pt>
              </c:strCache>
            </c:strRef>
          </c:cat>
          <c:val>
            <c:numRef>
              <c:f>' Coregonid abundance'!$N$18:$N$20</c:f>
              <c:numCache>
                <c:formatCode>General</c:formatCode>
                <c:ptCount val="3"/>
                <c:pt idx="0">
                  <c:v>0.65115093993806006</c:v>
                </c:pt>
                <c:pt idx="1">
                  <c:v>0.38822298817863782</c:v>
                </c:pt>
                <c:pt idx="2">
                  <c:v>0.22324281092315371</c:v>
                </c:pt>
              </c:numCache>
            </c:numRef>
          </c:val>
          <c:extLst>
            <c:ext xmlns:c16="http://schemas.microsoft.com/office/drawing/2014/chart" uri="{C3380CC4-5D6E-409C-BE32-E72D297353CC}">
              <c16:uniqueId val="{00000002-E90B-41DE-B01F-FF4513859453}"/>
            </c:ext>
          </c:extLst>
        </c:ser>
        <c:dLbls>
          <c:showLegendKey val="0"/>
          <c:showVal val="0"/>
          <c:showCatName val="0"/>
          <c:showSerName val="0"/>
          <c:showPercent val="0"/>
          <c:showBubbleSize val="0"/>
        </c:dLbls>
        <c:gapWidth val="50"/>
        <c:overlap val="100"/>
        <c:axId val="237598184"/>
        <c:axId val="237598576"/>
      </c:barChart>
      <c:catAx>
        <c:axId val="237598184"/>
        <c:scaling>
          <c:orientation val="minMax"/>
        </c:scaling>
        <c:delete val="0"/>
        <c:axPos val="b"/>
        <c:numFmt formatCode="General" sourceLinked="1"/>
        <c:majorTickMark val="out"/>
        <c:minorTickMark val="none"/>
        <c:tickLblPos val="nextTo"/>
        <c:spPr>
          <a:noFill/>
          <a:ln w="9525" cap="flat" cmpd="sng" algn="ctr">
            <a:solidFill>
              <a:schemeClr val="tx1">
                <a:lumMod val="65000"/>
                <a:lumOff val="35000"/>
              </a:schemeClr>
            </a:solidFill>
            <a:round/>
          </a:ln>
          <a:effectLst/>
        </c:spPr>
        <c:txPr>
          <a:bodyPr rot="-60000000" vert="horz"/>
          <a:lstStyle/>
          <a:p>
            <a:pPr>
              <a:defRPr/>
            </a:pPr>
            <a:endParaRPr lang="en-US"/>
          </a:p>
        </c:txPr>
        <c:crossAx val="237598576"/>
        <c:crosses val="autoZero"/>
        <c:auto val="1"/>
        <c:lblAlgn val="ctr"/>
        <c:lblOffset val="100"/>
        <c:noMultiLvlLbl val="0"/>
      </c:catAx>
      <c:valAx>
        <c:axId val="23759857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b="0"/>
                </a:pPr>
                <a:r>
                  <a:rPr lang="en-US" b="0" dirty="0"/>
                  <a:t>Billions of Ciscoes</a:t>
                </a:r>
              </a:p>
            </c:rich>
          </c:tx>
          <c:layout>
            <c:manualLayout>
              <c:xMode val="edge"/>
              <c:yMode val="edge"/>
              <c:x val="9.1335073800592418E-3"/>
              <c:y val="6.2850850153556292E-2"/>
            </c:manualLayout>
          </c:layout>
          <c:overlay val="0"/>
          <c:spPr>
            <a:noFill/>
            <a:ln>
              <a:noFill/>
            </a:ln>
            <a:effectLst/>
          </c:spPr>
        </c:title>
        <c:numFmt formatCode="General" sourceLinked="1"/>
        <c:majorTickMark val="out"/>
        <c:minorTickMark val="out"/>
        <c:tickLblPos val="nextTo"/>
        <c:spPr>
          <a:noFill/>
          <a:ln>
            <a:solidFill>
              <a:schemeClr val="tx1">
                <a:lumMod val="65000"/>
                <a:lumOff val="35000"/>
              </a:schemeClr>
            </a:solidFill>
          </a:ln>
          <a:effectLst/>
        </c:spPr>
        <c:txPr>
          <a:bodyPr rot="-60000000" vert="horz"/>
          <a:lstStyle/>
          <a:p>
            <a:pPr>
              <a:defRPr/>
            </a:pPr>
            <a:endParaRPr lang="en-US"/>
          </a:p>
        </c:txPr>
        <c:crossAx val="237598184"/>
        <c:crosses val="autoZero"/>
        <c:crossBetween val="between"/>
        <c:majorUnit val="0.5"/>
        <c:minorUnit val="0.25"/>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6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6264257972074"/>
          <c:y val="4.1911438532671014E-2"/>
          <c:w val="0.79937275963678212"/>
          <c:h val="0.77047813004810506"/>
        </c:manualLayout>
      </c:layout>
      <c:scatterChart>
        <c:scatterStyle val="lineMarker"/>
        <c:varyColors val="0"/>
        <c:ser>
          <c:idx val="0"/>
          <c:order val="0"/>
          <c:tx>
            <c:strRef>
              <c:f>'Age-1Table'!$Z$1</c:f>
              <c:strCache>
                <c:ptCount val="1"/>
                <c:pt idx="0">
                  <c:v>Coregonus age-1 density</c:v>
                </c:pt>
              </c:strCache>
            </c:strRef>
          </c:tx>
          <c:spPr>
            <a:ln w="28575" cap="rnd">
              <a:noFill/>
              <a:round/>
            </a:ln>
            <a:effectLst/>
          </c:spPr>
          <c:marker>
            <c:symbol val="circle"/>
            <c:size val="13"/>
            <c:spPr>
              <a:solidFill>
                <a:schemeClr val="accent1">
                  <a:lumMod val="50000"/>
                </a:schemeClr>
              </a:solidFill>
              <a:ln w="9525">
                <a:solidFill>
                  <a:schemeClr val="accent1"/>
                </a:solidFill>
              </a:ln>
              <a:effectLst/>
            </c:spPr>
          </c:marker>
          <c:xVal>
            <c:numRef>
              <c:f>'Age-1Table'!$G$2:$G$41</c:f>
              <c:numCache>
                <c:formatCode>General</c:formatCode>
                <c:ptCount val="40"/>
                <c:pt idx="0">
                  <c:v>97.240000000000009</c:v>
                </c:pt>
                <c:pt idx="1">
                  <c:v>90.98</c:v>
                </c:pt>
                <c:pt idx="2">
                  <c:v>97.350000000000009</c:v>
                </c:pt>
                <c:pt idx="3">
                  <c:v>78.11</c:v>
                </c:pt>
                <c:pt idx="4">
                  <c:v>85.87</c:v>
                </c:pt>
                <c:pt idx="5">
                  <c:v>84.98</c:v>
                </c:pt>
                <c:pt idx="6">
                  <c:v>20.580000000000002</c:v>
                </c:pt>
                <c:pt idx="7">
                  <c:v>89.35</c:v>
                </c:pt>
                <c:pt idx="8">
                  <c:v>83.21</c:v>
                </c:pt>
                <c:pt idx="9">
                  <c:v>92.15</c:v>
                </c:pt>
                <c:pt idx="10">
                  <c:v>14.719999999999999</c:v>
                </c:pt>
                <c:pt idx="11">
                  <c:v>68.45</c:v>
                </c:pt>
                <c:pt idx="12">
                  <c:v>84.21</c:v>
                </c:pt>
                <c:pt idx="13">
                  <c:v>83.15</c:v>
                </c:pt>
                <c:pt idx="14">
                  <c:v>90.31</c:v>
                </c:pt>
                <c:pt idx="15">
                  <c:v>75.42</c:v>
                </c:pt>
                <c:pt idx="16">
                  <c:v>81.679999999999993</c:v>
                </c:pt>
                <c:pt idx="17">
                  <c:v>97.38</c:v>
                </c:pt>
                <c:pt idx="18">
                  <c:v>23.09</c:v>
                </c:pt>
                <c:pt idx="19">
                  <c:v>99.14</c:v>
                </c:pt>
                <c:pt idx="20">
                  <c:v>89.52</c:v>
                </c:pt>
                <c:pt idx="21">
                  <c:v>11.89</c:v>
                </c:pt>
                <c:pt idx="22">
                  <c:v>15.509999999999998</c:v>
                </c:pt>
                <c:pt idx="23">
                  <c:v>34.260000000000005</c:v>
                </c:pt>
                <c:pt idx="24">
                  <c:v>46.94</c:v>
                </c:pt>
                <c:pt idx="25">
                  <c:v>10.89</c:v>
                </c:pt>
                <c:pt idx="26">
                  <c:v>97.31</c:v>
                </c:pt>
                <c:pt idx="27">
                  <c:v>40.739999999999995</c:v>
                </c:pt>
                <c:pt idx="28">
                  <c:v>45.37</c:v>
                </c:pt>
                <c:pt idx="29">
                  <c:v>16.12</c:v>
                </c:pt>
                <c:pt idx="30">
                  <c:v>44.41</c:v>
                </c:pt>
                <c:pt idx="31">
                  <c:v>64.39</c:v>
                </c:pt>
                <c:pt idx="32">
                  <c:v>95.45</c:v>
                </c:pt>
                <c:pt idx="33">
                  <c:v>28.410000000000004</c:v>
                </c:pt>
                <c:pt idx="34">
                  <c:v>30.830000000000002</c:v>
                </c:pt>
                <c:pt idx="35">
                  <c:v>9.77</c:v>
                </c:pt>
                <c:pt idx="36">
                  <c:v>37.08</c:v>
                </c:pt>
                <c:pt idx="37">
                  <c:v>97.41</c:v>
                </c:pt>
                <c:pt idx="38">
                  <c:v>97.36</c:v>
                </c:pt>
                <c:pt idx="39">
                  <c:v>19.3</c:v>
                </c:pt>
              </c:numCache>
            </c:numRef>
          </c:xVal>
          <c:yVal>
            <c:numRef>
              <c:f>'Age-1Table'!$Z$2:$Z$41</c:f>
              <c:numCache>
                <c:formatCode>0.0</c:formatCode>
                <c:ptCount val="40"/>
                <c:pt idx="0">
                  <c:v>0.8444186046512</c:v>
                </c:pt>
                <c:pt idx="1">
                  <c:v>36.3873469387756</c:v>
                </c:pt>
                <c:pt idx="2">
                  <c:v>1.675</c:v>
                </c:pt>
                <c:pt idx="3">
                  <c:v>20.262916666667</c:v>
                </c:pt>
                <c:pt idx="4">
                  <c:v>0.93593749999999998</c:v>
                </c:pt>
                <c:pt idx="5">
                  <c:v>0.88280000000000003</c:v>
                </c:pt>
                <c:pt idx="6">
                  <c:v>26.4550943396222</c:v>
                </c:pt>
                <c:pt idx="7">
                  <c:v>792.03584905660705</c:v>
                </c:pt>
                <c:pt idx="8">
                  <c:v>99.490188679245009</c:v>
                </c:pt>
                <c:pt idx="9">
                  <c:v>9.6605660377357996</c:v>
                </c:pt>
                <c:pt idx="10">
                  <c:v>7.4005660377358993</c:v>
                </c:pt>
                <c:pt idx="11">
                  <c:v>264.43631578947401</c:v>
                </c:pt>
                <c:pt idx="12">
                  <c:v>482.89592592592641</c:v>
                </c:pt>
                <c:pt idx="13">
                  <c:v>248.22773809524</c:v>
                </c:pt>
                <c:pt idx="14">
                  <c:v>19.819176470587799</c:v>
                </c:pt>
                <c:pt idx="15">
                  <c:v>3.5531034482759001</c:v>
                </c:pt>
                <c:pt idx="16">
                  <c:v>0.8758620689654999</c:v>
                </c:pt>
                <c:pt idx="17">
                  <c:v>1.5020689655173001</c:v>
                </c:pt>
                <c:pt idx="18">
                  <c:v>1.0281609195401999</c:v>
                </c:pt>
                <c:pt idx="19">
                  <c:v>11.2594117647054</c:v>
                </c:pt>
                <c:pt idx="20">
                  <c:v>1.3377011494252999</c:v>
                </c:pt>
                <c:pt idx="21">
                  <c:v>91.208915662650298</c:v>
                </c:pt>
                <c:pt idx="22">
                  <c:v>4.5955294117646996</c:v>
                </c:pt>
                <c:pt idx="23">
                  <c:v>0.94337349397590009</c:v>
                </c:pt>
                <c:pt idx="24">
                  <c:v>0.6597619047619</c:v>
                </c:pt>
                <c:pt idx="25">
                  <c:v>33.793139534883998</c:v>
                </c:pt>
                <c:pt idx="26">
                  <c:v>202.70239999999629</c:v>
                </c:pt>
                <c:pt idx="27">
                  <c:v>20.415961538461499</c:v>
                </c:pt>
                <c:pt idx="28">
                  <c:v>32.381272727272595</c:v>
                </c:pt>
                <c:pt idx="29">
                  <c:v>0.76232142857140006</c:v>
                </c:pt>
                <c:pt idx="30">
                  <c:v>0.46881355932199997</c:v>
                </c:pt>
                <c:pt idx="31">
                  <c:v>0.85765625000000001</c:v>
                </c:pt>
                <c:pt idx="32">
                  <c:v>16.486710526316003</c:v>
                </c:pt>
                <c:pt idx="33">
                  <c:v>1.06</c:v>
                </c:pt>
                <c:pt idx="34">
                  <c:v>9.2083333333300002E-2</c:v>
                </c:pt>
                <c:pt idx="35">
                  <c:v>0.38734177215190002</c:v>
                </c:pt>
                <c:pt idx="36">
                  <c:v>6.2328767123299995E-2</c:v>
                </c:pt>
                <c:pt idx="37">
                  <c:v>22.975394736841601</c:v>
                </c:pt>
                <c:pt idx="38">
                  <c:v>14.866578947368501</c:v>
                </c:pt>
                <c:pt idx="39">
                  <c:v>8.6</c:v>
                </c:pt>
              </c:numCache>
            </c:numRef>
          </c:yVal>
          <c:smooth val="0"/>
          <c:extLst>
            <c:ext xmlns:c16="http://schemas.microsoft.com/office/drawing/2014/chart" uri="{C3380CC4-5D6E-409C-BE32-E72D297353CC}">
              <c16:uniqueId val="{00000000-3F32-44A6-801F-27A16EEA07FC}"/>
            </c:ext>
          </c:extLst>
        </c:ser>
        <c:dLbls>
          <c:showLegendKey val="0"/>
          <c:showVal val="0"/>
          <c:showCatName val="0"/>
          <c:showSerName val="0"/>
          <c:showPercent val="0"/>
          <c:showBubbleSize val="0"/>
        </c:dLbls>
        <c:axId val="449290544"/>
        <c:axId val="449299168"/>
      </c:scatterChart>
      <c:valAx>
        <c:axId val="449290544"/>
        <c:scaling>
          <c:orientation val="minMax"/>
          <c:max val="100"/>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Maximum</a:t>
                </a:r>
                <a:r>
                  <a:rPr lang="en-US" baseline="0" dirty="0"/>
                  <a:t> </a:t>
                </a:r>
                <a:r>
                  <a:rPr lang="en-US" baseline="0" dirty="0" err="1"/>
                  <a:t>Lakewide</a:t>
                </a:r>
                <a:r>
                  <a:rPr lang="en-US" baseline="0" dirty="0"/>
                  <a:t> Ice Cover, Percent</a:t>
                </a:r>
                <a:endParaRPr lang="en-US" dirty="0"/>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49299168"/>
        <c:crosses val="autoZero"/>
        <c:crossBetween val="midCat"/>
        <c:majorUnit val="20"/>
        <c:minorUnit val="10"/>
      </c:valAx>
      <c:valAx>
        <c:axId val="449299168"/>
        <c:scaling>
          <c:orientation val="minMax"/>
        </c:scaling>
        <c:delete val="0"/>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Recruitment</a:t>
                </a:r>
                <a:r>
                  <a:rPr lang="en-US" baseline="0" dirty="0"/>
                  <a:t> Index (number per hectare)</a:t>
                </a:r>
                <a:endParaRPr lang="en-US" dirty="0"/>
              </a:p>
            </c:rich>
          </c:tx>
          <c:layout>
            <c:manualLayout>
              <c:xMode val="edge"/>
              <c:yMode val="edge"/>
              <c:x val="1.236950382625209E-2"/>
              <c:y val="6.5689744617904999E-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49290544"/>
        <c:crosses val="autoZero"/>
        <c:crossBetween val="midCat"/>
        <c:minorUnit val="50"/>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80264294536746"/>
          <c:y val="7.5590989234195008E-2"/>
          <c:w val="0.66618898115841474"/>
          <c:h val="0.60293047404215827"/>
        </c:manualLayout>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tx1"/>
              </a:solidFill>
              <a:ln w="57150">
                <a:solidFill>
                  <a:schemeClr val="tx1"/>
                </a:solidFill>
              </a:ln>
              <a:effectLst/>
            </c:spPr>
          </c:marker>
          <c:xVal>
            <c:numRef>
              <c:f>Sheet1!$A$2:$A$29</c:f>
              <c:numCache>
                <c:formatCode>General</c:formatCode>
                <c:ptCount val="28"/>
                <c:pt idx="0">
                  <c:v>33.727397431101103</c:v>
                </c:pt>
                <c:pt idx="1">
                  <c:v>48.332086295049201</c:v>
                </c:pt>
                <c:pt idx="2">
                  <c:v>52.098141912956699</c:v>
                </c:pt>
                <c:pt idx="3">
                  <c:v>70.010599825414602</c:v>
                </c:pt>
                <c:pt idx="4">
                  <c:v>80.383464272353095</c:v>
                </c:pt>
                <c:pt idx="5">
                  <c:v>87.447312632497798</c:v>
                </c:pt>
                <c:pt idx="6">
                  <c:v>93.345803716174103</c:v>
                </c:pt>
                <c:pt idx="7">
                  <c:v>93.121336825040501</c:v>
                </c:pt>
                <c:pt idx="8">
                  <c:v>99.2455418381344</c:v>
                </c:pt>
                <c:pt idx="9">
                  <c:v>100.43833395685201</c:v>
                </c:pt>
                <c:pt idx="10">
                  <c:v>119.27235316124199</c:v>
                </c:pt>
                <c:pt idx="11">
                  <c:v>121.247661803217</c:v>
                </c:pt>
                <c:pt idx="12">
                  <c:v>118.66317495947099</c:v>
                </c:pt>
                <c:pt idx="13">
                  <c:v>112.53086419752999</c:v>
                </c:pt>
                <c:pt idx="14">
                  <c:v>100.515026811323</c:v>
                </c:pt>
                <c:pt idx="15">
                  <c:v>108.313380720788</c:v>
                </c:pt>
                <c:pt idx="16">
                  <c:v>113.726150392817</c:v>
                </c:pt>
                <c:pt idx="17">
                  <c:v>94.879660805586695</c:v>
                </c:pt>
                <c:pt idx="18">
                  <c:v>116.09115849856499</c:v>
                </c:pt>
                <c:pt idx="19">
                  <c:v>116.33121336825</c:v>
                </c:pt>
                <c:pt idx="20">
                  <c:v>111.388577129317</c:v>
                </c:pt>
                <c:pt idx="21">
                  <c:v>110.454545454545</c:v>
                </c:pt>
                <c:pt idx="22">
                  <c:v>110.463274722534</c:v>
                </c:pt>
                <c:pt idx="23">
                  <c:v>112.596957226586</c:v>
                </c:pt>
                <c:pt idx="24">
                  <c:v>121.548821548821</c:v>
                </c:pt>
                <c:pt idx="25">
                  <c:v>103.169347798977</c:v>
                </c:pt>
                <c:pt idx="26">
                  <c:v>104.829779274223</c:v>
                </c:pt>
                <c:pt idx="27">
                  <c:v>102.493453049008</c:v>
                </c:pt>
              </c:numCache>
            </c:numRef>
          </c:xVal>
          <c:yVal>
            <c:numRef>
              <c:f>Sheet1!$B$2:$B$29</c:f>
              <c:numCache>
                <c:formatCode>General</c:formatCode>
                <c:ptCount val="28"/>
                <c:pt idx="0">
                  <c:v>25.132275132275101</c:v>
                </c:pt>
                <c:pt idx="1">
                  <c:v>16.534391534391499</c:v>
                </c:pt>
                <c:pt idx="2">
                  <c:v>11.243386243386199</c:v>
                </c:pt>
                <c:pt idx="3">
                  <c:v>11.243386243386199</c:v>
                </c:pt>
                <c:pt idx="4">
                  <c:v>13.8888888888888</c:v>
                </c:pt>
                <c:pt idx="5">
                  <c:v>6.6137566137565997</c:v>
                </c:pt>
                <c:pt idx="6">
                  <c:v>13.227513227513199</c:v>
                </c:pt>
                <c:pt idx="7">
                  <c:v>25.132275132275101</c:v>
                </c:pt>
                <c:pt idx="8">
                  <c:v>21.164021164021101</c:v>
                </c:pt>
                <c:pt idx="9">
                  <c:v>36.375661375661302</c:v>
                </c:pt>
                <c:pt idx="10">
                  <c:v>13.8888888888888</c:v>
                </c:pt>
                <c:pt idx="11">
                  <c:v>109.126984126984</c:v>
                </c:pt>
                <c:pt idx="12">
                  <c:v>117.724867724867</c:v>
                </c:pt>
                <c:pt idx="13">
                  <c:v>113.095238095238</c:v>
                </c:pt>
                <c:pt idx="14">
                  <c:v>117.724867724867</c:v>
                </c:pt>
                <c:pt idx="15">
                  <c:v>139.55026455026399</c:v>
                </c:pt>
                <c:pt idx="16">
                  <c:v>130.95238095238</c:v>
                </c:pt>
                <c:pt idx="17">
                  <c:v>140.21164021164</c:v>
                </c:pt>
                <c:pt idx="18">
                  <c:v>139.55026455026399</c:v>
                </c:pt>
                <c:pt idx="19">
                  <c:v>144.17989417989401</c:v>
                </c:pt>
                <c:pt idx="20">
                  <c:v>151.455026455026</c:v>
                </c:pt>
                <c:pt idx="21">
                  <c:v>160.71428571428501</c:v>
                </c:pt>
                <c:pt idx="22">
                  <c:v>169.97354497354499</c:v>
                </c:pt>
                <c:pt idx="23">
                  <c:v>183.201058201058</c:v>
                </c:pt>
                <c:pt idx="24">
                  <c:v>178.57142857142799</c:v>
                </c:pt>
                <c:pt idx="25">
                  <c:v>183.201058201058</c:v>
                </c:pt>
                <c:pt idx="26">
                  <c:v>194.444444444444</c:v>
                </c:pt>
                <c:pt idx="27">
                  <c:v>216.26984126984101</c:v>
                </c:pt>
              </c:numCache>
            </c:numRef>
          </c:yVal>
          <c:smooth val="0"/>
          <c:extLst>
            <c:ext xmlns:c16="http://schemas.microsoft.com/office/drawing/2014/chart" uri="{C3380CC4-5D6E-409C-BE32-E72D297353CC}">
              <c16:uniqueId val="{00000000-5B96-4605-A0EE-6EF6DA2C90BD}"/>
            </c:ext>
          </c:extLst>
        </c:ser>
        <c:dLbls>
          <c:showLegendKey val="0"/>
          <c:showVal val="0"/>
          <c:showCatName val="0"/>
          <c:showSerName val="0"/>
          <c:showPercent val="0"/>
          <c:showBubbleSize val="0"/>
        </c:dLbls>
        <c:axId val="449284272"/>
        <c:axId val="449277216"/>
      </c:scatterChart>
      <c:valAx>
        <c:axId val="449284272"/>
        <c:scaling>
          <c:orientation val="minMax"/>
          <c:max val="140"/>
        </c:scaling>
        <c:delete val="0"/>
        <c:axPos val="b"/>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solidFill>
                      <a:schemeClr val="tx1"/>
                    </a:solidFill>
                  </a:rPr>
                  <a:t>Ice breakup day (Julian day)</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49277216"/>
        <c:crosses val="autoZero"/>
        <c:crossBetween val="midCat"/>
        <c:majorUnit val="20"/>
        <c:minorUnit val="10"/>
      </c:valAx>
      <c:valAx>
        <c:axId val="4492772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err="1">
                    <a:solidFill>
                      <a:schemeClr val="tx1"/>
                    </a:solidFill>
                  </a:rPr>
                  <a:t>Vendace</a:t>
                </a:r>
                <a:r>
                  <a:rPr lang="en-US" dirty="0">
                    <a:solidFill>
                      <a:schemeClr val="tx1"/>
                    </a:solidFill>
                  </a:rPr>
                  <a:t> 3 years later, kg</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449284272"/>
        <c:crosses val="autoZero"/>
        <c:crossBetween val="midCat"/>
        <c:minorUnit val="25"/>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39040733666403"/>
          <c:y val="6.6824664049835003E-2"/>
          <c:w val="0.74112220493598624"/>
          <c:h val="0.74603130962260455"/>
        </c:manualLayout>
      </c:layout>
      <c:scatterChart>
        <c:scatterStyle val="smoothMarker"/>
        <c:varyColors val="0"/>
        <c:ser>
          <c:idx val="0"/>
          <c:order val="0"/>
          <c:spPr>
            <a:ln w="47625" cap="rnd">
              <a:noFill/>
              <a:round/>
            </a:ln>
            <a:effectLst/>
          </c:spPr>
          <c:marker>
            <c:symbol val="none"/>
          </c:marker>
          <c:xVal>
            <c:numRef>
              <c:f>Ddays!$A$2:$A$16</c:f>
              <c:numCache>
                <c:formatCode>General</c:formatCode>
                <c:ptCount val="15"/>
                <c:pt idx="0">
                  <c:v>1</c:v>
                </c:pt>
                <c:pt idx="1">
                  <c:v>1.5</c:v>
                </c:pt>
                <c:pt idx="2">
                  <c:v>2</c:v>
                </c:pt>
                <c:pt idx="3">
                  <c:v>2.5</c:v>
                </c:pt>
                <c:pt idx="4">
                  <c:v>3</c:v>
                </c:pt>
                <c:pt idx="5">
                  <c:v>3.5</c:v>
                </c:pt>
                <c:pt idx="6">
                  <c:v>4</c:v>
                </c:pt>
                <c:pt idx="7">
                  <c:v>4.5</c:v>
                </c:pt>
                <c:pt idx="8">
                  <c:v>5</c:v>
                </c:pt>
                <c:pt idx="9">
                  <c:v>5.5</c:v>
                </c:pt>
                <c:pt idx="10">
                  <c:v>6</c:v>
                </c:pt>
                <c:pt idx="11">
                  <c:v>7</c:v>
                </c:pt>
                <c:pt idx="12">
                  <c:v>8</c:v>
                </c:pt>
                <c:pt idx="13">
                  <c:v>9</c:v>
                </c:pt>
                <c:pt idx="14">
                  <c:v>10</c:v>
                </c:pt>
              </c:numCache>
            </c:numRef>
          </c:xVal>
          <c:yVal>
            <c:numRef>
              <c:f>Ddays!$B$2:$B$16</c:f>
              <c:numCache>
                <c:formatCode>General</c:formatCode>
                <c:ptCount val="15"/>
                <c:pt idx="0">
                  <c:v>440</c:v>
                </c:pt>
                <c:pt idx="1">
                  <c:v>293.33333333333331</c:v>
                </c:pt>
                <c:pt idx="2">
                  <c:v>220</c:v>
                </c:pt>
                <c:pt idx="3">
                  <c:v>176</c:v>
                </c:pt>
                <c:pt idx="4">
                  <c:v>146.66666666666663</c:v>
                </c:pt>
                <c:pt idx="5">
                  <c:v>125.71428571428572</c:v>
                </c:pt>
                <c:pt idx="6">
                  <c:v>110</c:v>
                </c:pt>
                <c:pt idx="7">
                  <c:v>97.777777777777757</c:v>
                </c:pt>
                <c:pt idx="8">
                  <c:v>88</c:v>
                </c:pt>
                <c:pt idx="9">
                  <c:v>80</c:v>
                </c:pt>
                <c:pt idx="10">
                  <c:v>73.333333333333314</c:v>
                </c:pt>
                <c:pt idx="11">
                  <c:v>62.857142857142847</c:v>
                </c:pt>
                <c:pt idx="12">
                  <c:v>55</c:v>
                </c:pt>
                <c:pt idx="13">
                  <c:v>48.888888888888886</c:v>
                </c:pt>
                <c:pt idx="14">
                  <c:v>44</c:v>
                </c:pt>
              </c:numCache>
            </c:numRef>
          </c:yVal>
          <c:smooth val="1"/>
          <c:extLst>
            <c:ext xmlns:c16="http://schemas.microsoft.com/office/drawing/2014/chart" uri="{C3380CC4-5D6E-409C-BE32-E72D297353CC}">
              <c16:uniqueId val="{00000000-4A1D-4058-9DAD-09415FED44E5}"/>
            </c:ext>
          </c:extLst>
        </c:ser>
        <c:dLbls>
          <c:showLegendKey val="0"/>
          <c:showVal val="0"/>
          <c:showCatName val="0"/>
          <c:showSerName val="0"/>
          <c:showPercent val="0"/>
          <c:showBubbleSize val="0"/>
        </c:dLbls>
        <c:axId val="112053248"/>
        <c:axId val="112157824"/>
      </c:scatterChart>
      <c:valAx>
        <c:axId val="112053248"/>
        <c:scaling>
          <c:orientation val="minMax"/>
          <c:max val="10"/>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solidFill>
                      <a:schemeClr val="tx1"/>
                    </a:solidFill>
                  </a:rPr>
                  <a:t>Water temperature C</a:t>
                </a:r>
              </a:p>
            </c:rich>
          </c:tx>
          <c:overlay val="0"/>
          <c:spPr>
            <a:noFill/>
            <a:ln>
              <a:noFill/>
            </a:ln>
            <a:effectLst/>
          </c:spPr>
        </c:title>
        <c:numFmt formatCode="General" sourceLinked="1"/>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12157824"/>
        <c:crosses val="autoZero"/>
        <c:crossBetween val="midCat"/>
      </c:valAx>
      <c:valAx>
        <c:axId val="112157824"/>
        <c:scaling>
          <c:orientation val="minMax"/>
          <c:max val="300"/>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solidFill>
                      <a:schemeClr val="tx1"/>
                    </a:solidFill>
                  </a:rPr>
                  <a:t>Days to 50% hatch</a:t>
                </a:r>
              </a:p>
            </c:rich>
          </c:tx>
          <c:overlay val="0"/>
          <c:spPr>
            <a:noFill/>
            <a:ln>
              <a:noFill/>
            </a:ln>
            <a:effectLst/>
          </c:sp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120532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0592" cy="465138"/>
          </a:xfrm>
          <a:prstGeom prst="rect">
            <a:avLst/>
          </a:prstGeom>
        </p:spPr>
        <p:txBody>
          <a:bodyPr vert="horz" lIns="91821" tIns="45911" rIns="91821" bIns="45911" rtlCol="0"/>
          <a:lstStyle>
            <a:lvl1pPr algn="l">
              <a:defRPr sz="1200"/>
            </a:lvl1pPr>
          </a:lstStyle>
          <a:p>
            <a:endParaRPr lang="en-US"/>
          </a:p>
        </p:txBody>
      </p:sp>
      <p:sp>
        <p:nvSpPr>
          <p:cNvPr id="3" name="Date Placeholder 2"/>
          <p:cNvSpPr>
            <a:spLocks noGrp="1"/>
          </p:cNvSpPr>
          <p:nvPr>
            <p:ph type="dt" idx="1"/>
          </p:nvPr>
        </p:nvSpPr>
        <p:spPr>
          <a:xfrm>
            <a:off x="3974536" y="0"/>
            <a:ext cx="3040592" cy="465138"/>
          </a:xfrm>
          <a:prstGeom prst="rect">
            <a:avLst/>
          </a:prstGeom>
        </p:spPr>
        <p:txBody>
          <a:bodyPr vert="horz" lIns="91821" tIns="45911" rIns="91821" bIns="45911" rtlCol="0"/>
          <a:lstStyle>
            <a:lvl1pPr algn="r">
              <a:defRPr sz="1200"/>
            </a:lvl1pPr>
          </a:lstStyle>
          <a:p>
            <a:fld id="{18E1A555-B7BD-42F0-A729-A04D1C55DD42}" type="datetimeFigureOut">
              <a:rPr lang="en-US" smtClean="0"/>
              <a:pPr/>
              <a:t>9/15/2020</a:t>
            </a:fld>
            <a:endParaRPr lang="en-US"/>
          </a:p>
        </p:txBody>
      </p:sp>
      <p:sp>
        <p:nvSpPr>
          <p:cNvPr id="4" name="Slide Image Placeholder 3"/>
          <p:cNvSpPr>
            <a:spLocks noGrp="1" noRot="1" noChangeAspect="1"/>
          </p:cNvSpPr>
          <p:nvPr>
            <p:ph type="sldImg" idx="2"/>
          </p:nvPr>
        </p:nvSpPr>
        <p:spPr>
          <a:xfrm>
            <a:off x="1182688" y="696913"/>
            <a:ext cx="4651375" cy="3489325"/>
          </a:xfrm>
          <a:prstGeom prst="rect">
            <a:avLst/>
          </a:prstGeom>
          <a:noFill/>
          <a:ln w="12700">
            <a:solidFill>
              <a:prstClr val="black"/>
            </a:solidFill>
          </a:ln>
        </p:spPr>
        <p:txBody>
          <a:bodyPr vert="horz" lIns="91821" tIns="45911" rIns="91821" bIns="45911" rtlCol="0" anchor="ctr"/>
          <a:lstStyle/>
          <a:p>
            <a:endParaRPr lang="en-US"/>
          </a:p>
        </p:txBody>
      </p:sp>
      <p:sp>
        <p:nvSpPr>
          <p:cNvPr id="5" name="Notes Placeholder 4"/>
          <p:cNvSpPr>
            <a:spLocks noGrp="1"/>
          </p:cNvSpPr>
          <p:nvPr>
            <p:ph type="body" sz="quarter" idx="3"/>
          </p:nvPr>
        </p:nvSpPr>
        <p:spPr>
          <a:xfrm>
            <a:off x="701675" y="4418806"/>
            <a:ext cx="5613400" cy="4186238"/>
          </a:xfrm>
          <a:prstGeom prst="rect">
            <a:avLst/>
          </a:prstGeom>
        </p:spPr>
        <p:txBody>
          <a:bodyPr vert="horz" lIns="91821" tIns="45911" rIns="91821" bIns="4591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5998"/>
            <a:ext cx="3040592" cy="465138"/>
          </a:xfrm>
          <a:prstGeom prst="rect">
            <a:avLst/>
          </a:prstGeom>
        </p:spPr>
        <p:txBody>
          <a:bodyPr vert="horz" lIns="91821" tIns="45911" rIns="91821" bIns="45911" rtlCol="0" anchor="b"/>
          <a:lstStyle>
            <a:lvl1pPr algn="l">
              <a:defRPr sz="1200"/>
            </a:lvl1pPr>
          </a:lstStyle>
          <a:p>
            <a:endParaRPr lang="en-US"/>
          </a:p>
        </p:txBody>
      </p:sp>
      <p:sp>
        <p:nvSpPr>
          <p:cNvPr id="7" name="Slide Number Placeholder 6"/>
          <p:cNvSpPr>
            <a:spLocks noGrp="1"/>
          </p:cNvSpPr>
          <p:nvPr>
            <p:ph type="sldNum" sz="quarter" idx="5"/>
          </p:nvPr>
        </p:nvSpPr>
        <p:spPr>
          <a:xfrm>
            <a:off x="3974536" y="8835998"/>
            <a:ext cx="3040592" cy="465138"/>
          </a:xfrm>
          <a:prstGeom prst="rect">
            <a:avLst/>
          </a:prstGeom>
        </p:spPr>
        <p:txBody>
          <a:bodyPr vert="horz" lIns="91821" tIns="45911" rIns="91821" bIns="45911" rtlCol="0" anchor="b"/>
          <a:lstStyle>
            <a:lvl1pPr algn="r">
              <a:defRPr sz="1200"/>
            </a:lvl1pPr>
          </a:lstStyle>
          <a:p>
            <a:fld id="{D527F317-F580-48AF-84B9-C742A67638F0}" type="slidenum">
              <a:rPr lang="en-US" smtClean="0"/>
              <a:pPr/>
              <a:t>‹#›</a:t>
            </a:fld>
            <a:endParaRPr lang="en-US"/>
          </a:p>
        </p:txBody>
      </p:sp>
    </p:spTree>
    <p:extLst>
      <p:ext uri="{BB962C8B-B14F-4D97-AF65-F5344CB8AC3E}">
        <p14:creationId xmlns:p14="http://schemas.microsoft.com/office/powerpoint/2010/main" val="346486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just a historical tale about the past.  Exploitation</a:t>
            </a:r>
            <a:r>
              <a:rPr lang="en-US" baseline="0" dirty="0"/>
              <a:t> and recruitment dynamics are a current issue.  The fishery was able to sustain high fishing pressure for a long time, nearly 30 years.  But then it did crash.  Eventually Cisco populations appear to have recovered but we don’t know how recovered they are in relation to historical populations.  The present fishery has been driven by demand for roe that is sold in Scandinavia.  The harvest and effort is much lower than that seen from 1930-1962. </a:t>
            </a:r>
            <a:endParaRPr lang="en-US" dirty="0"/>
          </a:p>
        </p:txBody>
      </p:sp>
      <p:sp>
        <p:nvSpPr>
          <p:cNvPr id="4" name="Slide Number Placeholder 3"/>
          <p:cNvSpPr>
            <a:spLocks noGrp="1"/>
          </p:cNvSpPr>
          <p:nvPr>
            <p:ph type="sldNum" sz="quarter" idx="10"/>
          </p:nvPr>
        </p:nvSpPr>
        <p:spPr/>
        <p:txBody>
          <a:bodyPr/>
          <a:lstStyle/>
          <a:p>
            <a:fld id="{D527F317-F580-48AF-84B9-C742A67638F0}" type="slidenum">
              <a:rPr lang="en-US" smtClean="0"/>
              <a:pPr/>
              <a:t>1</a:t>
            </a:fld>
            <a:endParaRPr lang="en-US"/>
          </a:p>
        </p:txBody>
      </p:sp>
    </p:spTree>
    <p:extLst>
      <p:ext uri="{BB962C8B-B14F-4D97-AF65-F5344CB8AC3E}">
        <p14:creationId xmlns:p14="http://schemas.microsoft.com/office/powerpoint/2010/main" val="3433091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1998, early ice cover has been much rarer and the recruitment events denoted with a star have only occurred when January ice has exceeded 15%.  </a:t>
            </a:r>
          </a:p>
        </p:txBody>
      </p:sp>
      <p:sp>
        <p:nvSpPr>
          <p:cNvPr id="4" name="Slide Number Placeholder 3"/>
          <p:cNvSpPr>
            <a:spLocks noGrp="1"/>
          </p:cNvSpPr>
          <p:nvPr>
            <p:ph type="sldNum" sz="quarter" idx="5"/>
          </p:nvPr>
        </p:nvSpPr>
        <p:spPr/>
        <p:txBody>
          <a:bodyPr/>
          <a:lstStyle/>
          <a:p>
            <a:fld id="{D527F317-F580-48AF-84B9-C742A67638F0}" type="slidenum">
              <a:rPr lang="en-US" smtClean="0"/>
              <a:pPr/>
              <a:t>14</a:t>
            </a:fld>
            <a:endParaRPr lang="en-US"/>
          </a:p>
        </p:txBody>
      </p:sp>
    </p:spTree>
    <p:extLst>
      <p:ext uri="{BB962C8B-B14F-4D97-AF65-F5344CB8AC3E}">
        <p14:creationId xmlns:p14="http://schemas.microsoft.com/office/powerpoint/2010/main" val="4064889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branch in our analysis was July temperatures which we take as measure of spring water warming rates.  70% of high recruitment events occurred when July temperatures were &lt;7.5C, so in years where lake warming was slow. </a:t>
            </a:r>
          </a:p>
        </p:txBody>
      </p:sp>
      <p:sp>
        <p:nvSpPr>
          <p:cNvPr id="4" name="Slide Number Placeholder 3"/>
          <p:cNvSpPr>
            <a:spLocks noGrp="1"/>
          </p:cNvSpPr>
          <p:nvPr>
            <p:ph type="sldNum" sz="quarter" idx="5"/>
          </p:nvPr>
        </p:nvSpPr>
        <p:spPr/>
        <p:txBody>
          <a:bodyPr/>
          <a:lstStyle/>
          <a:p>
            <a:fld id="{D527F317-F580-48AF-84B9-C742A67638F0}" type="slidenum">
              <a:rPr lang="en-US" smtClean="0"/>
              <a:pPr/>
              <a:t>15</a:t>
            </a:fld>
            <a:endParaRPr lang="en-US"/>
          </a:p>
        </p:txBody>
      </p:sp>
    </p:spTree>
    <p:extLst>
      <p:ext uri="{BB962C8B-B14F-4D97-AF65-F5344CB8AC3E}">
        <p14:creationId xmlns:p14="http://schemas.microsoft.com/office/powerpoint/2010/main" val="907121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7F317-F580-48AF-84B9-C742A67638F0}" type="slidenum">
              <a:rPr lang="en-US" smtClean="0"/>
              <a:pPr/>
              <a:t>17</a:t>
            </a:fld>
            <a:endParaRPr lang="en-US"/>
          </a:p>
        </p:txBody>
      </p:sp>
    </p:spTree>
    <p:extLst>
      <p:ext uri="{BB962C8B-B14F-4D97-AF65-F5344CB8AC3E}">
        <p14:creationId xmlns:p14="http://schemas.microsoft.com/office/powerpoint/2010/main" val="662718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27F317-F580-48AF-84B9-C742A67638F0}" type="slidenum">
              <a:rPr lang="en-US" smtClean="0"/>
              <a:pPr/>
              <a:t>18</a:t>
            </a:fld>
            <a:endParaRPr lang="en-US"/>
          </a:p>
        </p:txBody>
      </p:sp>
    </p:spTree>
    <p:extLst>
      <p:ext uri="{BB962C8B-B14F-4D97-AF65-F5344CB8AC3E}">
        <p14:creationId xmlns:p14="http://schemas.microsoft.com/office/powerpoint/2010/main" val="1503132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5648">
              <a:defRPr/>
            </a:pPr>
            <a:endParaRPr lang="en-US" dirty="0"/>
          </a:p>
        </p:txBody>
      </p:sp>
      <p:sp>
        <p:nvSpPr>
          <p:cNvPr id="4" name="Slide Number Placeholder 3"/>
          <p:cNvSpPr>
            <a:spLocks noGrp="1"/>
          </p:cNvSpPr>
          <p:nvPr>
            <p:ph type="sldNum" sz="quarter" idx="10"/>
          </p:nvPr>
        </p:nvSpPr>
        <p:spPr/>
        <p:txBody>
          <a:bodyPr/>
          <a:lstStyle/>
          <a:p>
            <a:fld id="{D527F317-F580-48AF-84B9-C742A67638F0}" type="slidenum">
              <a:rPr lang="en-US" smtClean="0"/>
              <a:pPr/>
              <a:t>3</a:t>
            </a:fld>
            <a:endParaRPr lang="en-US"/>
          </a:p>
        </p:txBody>
      </p:sp>
    </p:spTree>
    <p:extLst>
      <p:ext uri="{BB962C8B-B14F-4D97-AF65-F5344CB8AC3E}">
        <p14:creationId xmlns:p14="http://schemas.microsoft.com/office/powerpoint/2010/main" val="155990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685800"/>
            <a:ext cx="4576762" cy="3432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7F317-F580-48AF-84B9-C742A67638F0}" type="slidenum">
              <a:rPr lang="en-US" smtClean="0"/>
              <a:pPr/>
              <a:t>5</a:t>
            </a:fld>
            <a:endParaRPr lang="en-US"/>
          </a:p>
        </p:txBody>
      </p:sp>
    </p:spTree>
    <p:extLst>
      <p:ext uri="{BB962C8B-B14F-4D97-AF65-F5344CB8AC3E}">
        <p14:creationId xmlns:p14="http://schemas.microsoft.com/office/powerpoint/2010/main" val="507683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27F317-F580-48AF-84B9-C742A67638F0}" type="slidenum">
              <a:rPr lang="en-US" smtClean="0"/>
              <a:pPr/>
              <a:t>6</a:t>
            </a:fld>
            <a:endParaRPr lang="en-US"/>
          </a:p>
        </p:txBody>
      </p:sp>
    </p:spTree>
    <p:extLst>
      <p:ext uri="{BB962C8B-B14F-4D97-AF65-F5344CB8AC3E}">
        <p14:creationId xmlns:p14="http://schemas.microsoft.com/office/powerpoint/2010/main" val="2811694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287">
              <a:defRPr/>
            </a:pPr>
            <a:r>
              <a:rPr lang="en-US" dirty="0"/>
              <a:t>What conditions promote high recruitment events? This is an analysis that has been done for 30 years with relative levels of success. While this is a wicked problem, successful recruitment events are not purely random. So in this latest attempt, we took a predictive decision tree modeling approach and we first broke the data into three classes based on the distribution of the population.  </a:t>
            </a:r>
          </a:p>
        </p:txBody>
      </p:sp>
      <p:sp>
        <p:nvSpPr>
          <p:cNvPr id="4" name="Slide Number Placeholder 3"/>
          <p:cNvSpPr>
            <a:spLocks noGrp="1"/>
          </p:cNvSpPr>
          <p:nvPr>
            <p:ph type="sldNum" sz="quarter" idx="10"/>
          </p:nvPr>
        </p:nvSpPr>
        <p:spPr/>
        <p:txBody>
          <a:bodyPr/>
          <a:lstStyle/>
          <a:p>
            <a:fld id="{D527F317-F580-48AF-84B9-C742A67638F0}" type="slidenum">
              <a:rPr lang="en-US" smtClean="0"/>
              <a:pPr/>
              <a:t>8</a:t>
            </a:fld>
            <a:endParaRPr lang="en-US"/>
          </a:p>
        </p:txBody>
      </p:sp>
    </p:spTree>
    <p:extLst>
      <p:ext uri="{BB962C8B-B14F-4D97-AF65-F5344CB8AC3E}">
        <p14:creationId xmlns:p14="http://schemas.microsoft.com/office/powerpoint/2010/main" val="2646439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38 years of recruitment and environmental data, 19 years were classified as none to low recruitment. 12 years recruitment was measurable, and recruitment was high in 7 years. The best first split in classification model was January ice cover, all but two of the moderate and high recruitment years occurred when lakewide January ice cover was &gt;15% and 67% of the none to low recruitment years occurred when ice cover was &lt;15% in January. </a:t>
            </a:r>
          </a:p>
          <a:p>
            <a:r>
              <a:rPr lang="en-US" dirty="0"/>
              <a:t>This map shows what 15% ice cover in January typically looks like based on NOAA ice classification of satellite images.  The ice development pattern aligns well with the 100 m bathymetric depth. Coincidentally this level of ice cover would include nearly all of the know cisco areas which are shown here based on the Goodyear atlas. </a:t>
            </a:r>
          </a:p>
        </p:txBody>
      </p:sp>
      <p:sp>
        <p:nvSpPr>
          <p:cNvPr id="4" name="Slide Number Placeholder 3"/>
          <p:cNvSpPr>
            <a:spLocks noGrp="1"/>
          </p:cNvSpPr>
          <p:nvPr>
            <p:ph type="sldNum" sz="quarter" idx="5"/>
          </p:nvPr>
        </p:nvSpPr>
        <p:spPr/>
        <p:txBody>
          <a:bodyPr/>
          <a:lstStyle/>
          <a:p>
            <a:fld id="{D527F317-F580-48AF-84B9-C742A67638F0}" type="slidenum">
              <a:rPr lang="en-US" smtClean="0"/>
              <a:pPr/>
              <a:t>9</a:t>
            </a:fld>
            <a:endParaRPr lang="en-US"/>
          </a:p>
        </p:txBody>
      </p:sp>
    </p:spTree>
    <p:extLst>
      <p:ext uri="{BB962C8B-B14F-4D97-AF65-F5344CB8AC3E}">
        <p14:creationId xmlns:p14="http://schemas.microsoft.com/office/powerpoint/2010/main" val="303597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27F317-F580-48AF-84B9-C742A67638F0}" type="slidenum">
              <a:rPr lang="en-US" smtClean="0"/>
              <a:pPr/>
              <a:t>11</a:t>
            </a:fld>
            <a:endParaRPr lang="en-US"/>
          </a:p>
        </p:txBody>
      </p:sp>
    </p:spTree>
    <p:extLst>
      <p:ext uri="{BB962C8B-B14F-4D97-AF65-F5344CB8AC3E}">
        <p14:creationId xmlns:p14="http://schemas.microsoft.com/office/powerpoint/2010/main" val="3983499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finding led us to think about what other factors early ice formation influences.  Ice formation is obviously related to water temperature, but ice also has a direct effect on light. These are data from a light sensor that we deployed on the lake bottom near Sand Island in the Apostle Islands. Here is a </a:t>
            </a:r>
            <a:r>
              <a:rPr lang="en-US" dirty="0" err="1"/>
              <a:t>LandSat</a:t>
            </a:r>
            <a:r>
              <a:rPr lang="en-US" dirty="0"/>
              <a:t> image showing extensive ice cover in January-February and little to no light reaching the bottom as compared to the middle of March when ice left this area and light increased significantly.  </a:t>
            </a:r>
          </a:p>
        </p:txBody>
      </p:sp>
      <p:sp>
        <p:nvSpPr>
          <p:cNvPr id="4" name="Slide Number Placeholder 3"/>
          <p:cNvSpPr>
            <a:spLocks noGrp="1"/>
          </p:cNvSpPr>
          <p:nvPr>
            <p:ph type="sldNum" sz="quarter" idx="5"/>
          </p:nvPr>
        </p:nvSpPr>
        <p:spPr/>
        <p:txBody>
          <a:bodyPr/>
          <a:lstStyle/>
          <a:p>
            <a:fld id="{D527F317-F580-48AF-84B9-C742A67638F0}" type="slidenum">
              <a:rPr lang="en-US" smtClean="0"/>
              <a:pPr/>
              <a:t>12</a:t>
            </a:fld>
            <a:endParaRPr lang="en-US"/>
          </a:p>
        </p:txBody>
      </p:sp>
    </p:spTree>
    <p:extLst>
      <p:ext uri="{BB962C8B-B14F-4D97-AF65-F5344CB8AC3E}">
        <p14:creationId xmlns:p14="http://schemas.microsoft.com/office/powerpoint/2010/main" val="160706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mechanisms between early ice and egg incubation and larval survival.  One obvious one is that temperature effects egg incubation. The colder it is, the longer the incubation period. We have observed this in Lake Superior and have seen up to 40 day difference in hatch dates between high and low ice years. The plot on the right shows the relationship between light and yolk-sac area immediately after hatching.  This work was done by Taylor Stewart at the University of Vermont.  Eggs reared in darkness had significantly higher yolk-sac area than eggs raised in full or partial light. Yolk sac area at hatch has been related to larval survival, but more works need to be done.  </a:t>
            </a:r>
          </a:p>
        </p:txBody>
      </p:sp>
      <p:sp>
        <p:nvSpPr>
          <p:cNvPr id="4" name="Slide Number Placeholder 3"/>
          <p:cNvSpPr>
            <a:spLocks noGrp="1"/>
          </p:cNvSpPr>
          <p:nvPr>
            <p:ph type="sldNum" sz="quarter" idx="5"/>
          </p:nvPr>
        </p:nvSpPr>
        <p:spPr/>
        <p:txBody>
          <a:bodyPr/>
          <a:lstStyle/>
          <a:p>
            <a:fld id="{D527F317-F580-48AF-84B9-C742A67638F0}" type="slidenum">
              <a:rPr lang="en-US" smtClean="0"/>
              <a:pPr/>
              <a:t>13</a:t>
            </a:fld>
            <a:endParaRPr lang="en-US"/>
          </a:p>
        </p:txBody>
      </p:sp>
    </p:spTree>
    <p:extLst>
      <p:ext uri="{BB962C8B-B14F-4D97-AF65-F5344CB8AC3E}">
        <p14:creationId xmlns:p14="http://schemas.microsoft.com/office/powerpoint/2010/main" val="156006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ED62406-0AA3-4ECA-AE1B-DC045530EC6E}" type="datetimeFigureOut">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428087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D62406-0AA3-4ECA-AE1B-DC045530EC6E}" type="datetimeFigureOut">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423570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D62406-0AA3-4ECA-AE1B-DC045530EC6E}" type="datetimeFigureOut">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239737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D62406-0AA3-4ECA-AE1B-DC045530EC6E}" type="datetimeFigureOut">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266879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D62406-0AA3-4ECA-AE1B-DC045530EC6E}" type="datetimeFigureOut">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303089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D62406-0AA3-4ECA-AE1B-DC045530EC6E}" type="datetimeFigureOut">
              <a:rPr lang="en-US" smtClean="0"/>
              <a:pPr/>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189766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D62406-0AA3-4ECA-AE1B-DC045530EC6E}" type="datetimeFigureOut">
              <a:rPr lang="en-US" smtClean="0"/>
              <a:pPr/>
              <a:t>9/15/2020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42409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D62406-0AA3-4ECA-AE1B-DC045530EC6E}" type="datetimeFigureOut">
              <a:rPr lang="en-US" smtClean="0"/>
              <a:pPr/>
              <a:t>9/15/2020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248583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D62406-0AA3-4ECA-AE1B-DC045530EC6E}" type="datetimeFigureOut">
              <a:rPr lang="en-US" smtClean="0"/>
              <a:pPr/>
              <a:t>9/15/2020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17493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ED62406-0AA3-4ECA-AE1B-DC045530EC6E}" type="datetimeFigureOut">
              <a:rPr lang="en-US" smtClean="0"/>
              <a:pPr/>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11166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ED62406-0AA3-4ECA-AE1B-DC045530EC6E}" type="datetimeFigureOut">
              <a:rPr lang="en-US" smtClean="0"/>
              <a:pPr/>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B51E1-9F6F-4789-89C2-FB030C83B854}" type="slidenum">
              <a:rPr lang="en-US" smtClean="0"/>
              <a:pPr/>
              <a:t>‹#›</a:t>
            </a:fld>
            <a:endParaRPr lang="en-US"/>
          </a:p>
        </p:txBody>
      </p:sp>
    </p:spTree>
    <p:extLst>
      <p:ext uri="{BB962C8B-B14F-4D97-AF65-F5344CB8AC3E}">
        <p14:creationId xmlns:p14="http://schemas.microsoft.com/office/powerpoint/2010/main" val="6765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ED62406-0AA3-4ECA-AE1B-DC045530EC6E}" type="datetimeFigureOut">
              <a:rPr lang="en-US" smtClean="0"/>
              <a:pPr/>
              <a:t>9/15/2020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48B51E1-9F6F-4789-89C2-FB030C83B854}" type="slidenum">
              <a:rPr lang="en-US" smtClean="0"/>
              <a:pPr/>
              <a:t>‹#›</a:t>
            </a:fld>
            <a:endParaRPr lang="en-US"/>
          </a:p>
        </p:txBody>
      </p:sp>
    </p:spTree>
    <p:extLst>
      <p:ext uri="{BB962C8B-B14F-4D97-AF65-F5344CB8AC3E}">
        <p14:creationId xmlns:p14="http://schemas.microsoft.com/office/powerpoint/2010/main" val="34044004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jpeg"/><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72.jpeg"/><Relationship Id="rId5" Type="http://schemas.openxmlformats.org/officeDocument/2006/relationships/image" Target="../media/image68.png"/><Relationship Id="rId10" Type="http://schemas.openxmlformats.org/officeDocument/2006/relationships/image" Target="../media/image71.png"/><Relationship Id="rId4" Type="http://schemas.microsoft.com/office/2007/relationships/hdphoto" Target="../media/hdphoto7.wdp"/><Relationship Id="rId9"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e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3.xml"/><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hdphoto" Target="../media/hdphoto3.wdp"/><Relationship Id="rId18" Type="http://schemas.openxmlformats.org/officeDocument/2006/relationships/image" Target="../media/image45.jpeg"/><Relationship Id="rId26" Type="http://schemas.openxmlformats.org/officeDocument/2006/relationships/image" Target="../media/image53.png"/><Relationship Id="rId3" Type="http://schemas.openxmlformats.org/officeDocument/2006/relationships/image" Target="../media/image33.jpeg"/><Relationship Id="rId21" Type="http://schemas.openxmlformats.org/officeDocument/2006/relationships/image" Target="../media/image48.png"/><Relationship Id="rId7" Type="http://schemas.microsoft.com/office/2007/relationships/hdphoto" Target="../media/hdphoto2.wdp"/><Relationship Id="rId12" Type="http://schemas.openxmlformats.org/officeDocument/2006/relationships/image" Target="../media/image41.png"/><Relationship Id="rId17" Type="http://schemas.openxmlformats.org/officeDocument/2006/relationships/image" Target="../media/image44.jpg"/><Relationship Id="rId25" Type="http://schemas.openxmlformats.org/officeDocument/2006/relationships/image" Target="../media/image52.png"/><Relationship Id="rId2" Type="http://schemas.openxmlformats.org/officeDocument/2006/relationships/notesSlide" Target="../notesSlides/notesSlide4.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0.png"/><Relationship Id="rId24" Type="http://schemas.openxmlformats.org/officeDocument/2006/relationships/image" Target="../media/image51.png"/><Relationship Id="rId5" Type="http://schemas.openxmlformats.org/officeDocument/2006/relationships/image" Target="../media/image35.png"/><Relationship Id="rId15" Type="http://schemas.openxmlformats.org/officeDocument/2006/relationships/image" Target="../media/image12.png"/><Relationship Id="rId23" Type="http://schemas.openxmlformats.org/officeDocument/2006/relationships/image" Target="../media/image50.png"/><Relationship Id="rId10" Type="http://schemas.openxmlformats.org/officeDocument/2006/relationships/image" Target="../media/image39.png"/><Relationship Id="rId19" Type="http://schemas.openxmlformats.org/officeDocument/2006/relationships/image" Target="../media/image46.jpe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42.png"/><Relationship Id="rId22"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56.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ttp://www.commercialfishingmuseum.org/images/vt-fish.jpg"/>
          <p:cNvPicPr>
            <a:picLocks noChangeAspect="1" noChangeArrowheads="1"/>
          </p:cNvPicPr>
          <p:nvPr/>
        </p:nvPicPr>
        <p:blipFill>
          <a:blip r:embed="rId3" cstate="print"/>
          <a:srcRect/>
          <a:stretch>
            <a:fillRect/>
          </a:stretch>
        </p:blipFill>
        <p:spPr bwMode="auto">
          <a:xfrm>
            <a:off x="73105" y="1886961"/>
            <a:ext cx="3876969" cy="2921203"/>
          </a:xfrm>
          <a:prstGeom prst="rect">
            <a:avLst/>
          </a:prstGeom>
          <a:noFill/>
        </p:spPr>
      </p:pic>
      <p:sp>
        <p:nvSpPr>
          <p:cNvPr id="6" name="Text Box 2"/>
          <p:cNvSpPr txBox="1">
            <a:spLocks noChangeArrowheads="1"/>
          </p:cNvSpPr>
          <p:nvPr/>
        </p:nvSpPr>
        <p:spPr bwMode="auto">
          <a:xfrm>
            <a:off x="139179" y="608416"/>
            <a:ext cx="90118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hangingPunct="1"/>
            <a:r>
              <a:rPr lang="en-US" sz="3600" b="0" dirty="0">
                <a:latin typeface="+mn-lt"/>
              </a:rPr>
              <a:t>Lake Superior Ciscoe Recruitment Dynamics</a:t>
            </a:r>
          </a:p>
        </p:txBody>
      </p:sp>
      <p:grpSp>
        <p:nvGrpSpPr>
          <p:cNvPr id="3" name="Group 2">
            <a:extLst>
              <a:ext uri="{FF2B5EF4-FFF2-40B4-BE49-F238E27FC236}">
                <a16:creationId xmlns:a16="http://schemas.microsoft.com/office/drawing/2014/main" id="{89F20946-9022-4EB9-93F2-8044F3C5B95C}"/>
              </a:ext>
            </a:extLst>
          </p:cNvPr>
          <p:cNvGrpSpPr/>
          <p:nvPr/>
        </p:nvGrpSpPr>
        <p:grpSpPr>
          <a:xfrm>
            <a:off x="3950074" y="2025088"/>
            <a:ext cx="5028250" cy="2906187"/>
            <a:chOff x="4315112" y="699549"/>
            <a:chExt cx="4800600" cy="2906187"/>
          </a:xfrm>
        </p:grpSpPr>
        <p:grpSp>
          <p:nvGrpSpPr>
            <p:cNvPr id="14" name="Group 13"/>
            <p:cNvGrpSpPr/>
            <p:nvPr/>
          </p:nvGrpSpPr>
          <p:grpSpPr>
            <a:xfrm>
              <a:off x="6715412" y="952589"/>
              <a:ext cx="1676400" cy="1686170"/>
              <a:chOff x="5410200" y="771591"/>
              <a:chExt cx="2971800" cy="2971800"/>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0200" y="771591"/>
                <a:ext cx="2971800" cy="2971800"/>
              </a:xfrm>
              <a:prstGeom prst="rect">
                <a:avLst/>
              </a:prstGeom>
            </p:spPr>
          </p:pic>
          <p:sp>
            <p:nvSpPr>
              <p:cNvPr id="17" name="TextBox 16"/>
              <p:cNvSpPr txBox="1"/>
              <p:nvPr/>
            </p:nvSpPr>
            <p:spPr>
              <a:xfrm rot="21149149">
                <a:off x="6404606" y="2920481"/>
                <a:ext cx="1643065" cy="596686"/>
              </a:xfrm>
              <a:prstGeom prst="rect">
                <a:avLst/>
              </a:prstGeom>
              <a:noFill/>
              <a:ln>
                <a:noFill/>
              </a:ln>
            </p:spPr>
            <p:txBody>
              <a:bodyPr wrap="none" rtlCol="0">
                <a:spAutoFit/>
              </a:bodyPr>
              <a:lstStyle/>
              <a:p>
                <a:pPr algn="ctr"/>
                <a:r>
                  <a:rPr lang="en-US" sz="800" i="1" dirty="0">
                    <a:latin typeface="Arial Narrow" panose="020B0606020202030204" pitchFamily="34" charset="0"/>
                    <a:ea typeface="Adobe Heiti Std R" panose="020B0400000000000000" pitchFamily="34" charset="-128"/>
                  </a:rPr>
                  <a:t>Coregonus Cisco </a:t>
                </a:r>
              </a:p>
              <a:p>
                <a:pPr algn="ctr"/>
                <a:r>
                  <a:rPr lang="en-US" sz="800" dirty="0">
                    <a:latin typeface="Arial Narrow" panose="020B0606020202030204" pitchFamily="34" charset="0"/>
                    <a:ea typeface="Adobe Heiti Std R" panose="020B0400000000000000" pitchFamily="34" charset="-128"/>
                  </a:rPr>
                  <a:t>Lake Superior, USA</a:t>
                </a:r>
              </a:p>
            </p:txBody>
          </p:sp>
        </p:grpSp>
        <p:sp>
          <p:nvSpPr>
            <p:cNvPr id="8" name="TextBox 7"/>
            <p:cNvSpPr txBox="1"/>
            <p:nvPr/>
          </p:nvSpPr>
          <p:spPr>
            <a:xfrm>
              <a:off x="6606077" y="3359515"/>
              <a:ext cx="2509635" cy="246221"/>
            </a:xfrm>
            <a:prstGeom prst="rect">
              <a:avLst/>
            </a:prstGeom>
            <a:noFill/>
          </p:spPr>
          <p:txBody>
            <a:bodyPr wrap="square" rtlCol="0">
              <a:spAutoFit/>
            </a:bodyPr>
            <a:lstStyle/>
            <a:p>
              <a:r>
                <a:rPr lang="en-US" sz="1000" dirty="0"/>
                <a:t>Data from USGS (historic), WI DNR (recent)</a:t>
              </a:r>
            </a:p>
          </p:txBody>
        </p:sp>
        <p:graphicFrame>
          <p:nvGraphicFramePr>
            <p:cNvPr id="13" name="Chart 12"/>
            <p:cNvGraphicFramePr>
              <a:graphicFrameLocks/>
            </p:cNvGraphicFramePr>
            <p:nvPr>
              <p:extLst>
                <p:ext uri="{D42A27DB-BD31-4B8C-83A1-F6EECF244321}">
                  <p14:modId xmlns:p14="http://schemas.microsoft.com/office/powerpoint/2010/main" val="2103524226"/>
                </p:ext>
              </p:extLst>
            </p:nvPr>
          </p:nvGraphicFramePr>
          <p:xfrm>
            <a:off x="4315112" y="699549"/>
            <a:ext cx="4800600" cy="2826297"/>
          </p:xfrm>
          <a:graphic>
            <a:graphicData uri="http://schemas.openxmlformats.org/drawingml/2006/chart">
              <c:chart xmlns:c="http://schemas.openxmlformats.org/drawingml/2006/chart" xmlns:r="http://schemas.openxmlformats.org/officeDocument/2006/relationships" r:id="rId5"/>
            </a:graphicData>
          </a:graphic>
        </p:graphicFrame>
      </p:grpSp>
      <p:sp>
        <p:nvSpPr>
          <p:cNvPr id="22" name="Rectangle 21">
            <a:extLst>
              <a:ext uri="{FF2B5EF4-FFF2-40B4-BE49-F238E27FC236}">
                <a16:creationId xmlns:a16="http://schemas.microsoft.com/office/drawing/2014/main" id="{E342194F-6DB3-4736-AF10-057EB51BAB9D}"/>
              </a:ext>
            </a:extLst>
          </p:cNvPr>
          <p:cNvSpPr/>
          <p:nvPr/>
        </p:nvSpPr>
        <p:spPr>
          <a:xfrm>
            <a:off x="0" y="5440378"/>
            <a:ext cx="9144000" cy="1200329"/>
          </a:xfrm>
          <a:prstGeom prst="rect">
            <a:avLst/>
          </a:prstGeom>
        </p:spPr>
        <p:txBody>
          <a:bodyPr wrap="square">
            <a:spAutoFit/>
          </a:bodyPr>
          <a:lstStyle/>
          <a:p>
            <a:pPr algn="ctr"/>
            <a:r>
              <a:rPr lang="en-US" sz="2400" dirty="0"/>
              <a:t>The Nature Conservancy</a:t>
            </a:r>
          </a:p>
          <a:p>
            <a:pPr algn="ctr"/>
            <a:r>
              <a:rPr lang="en-US" sz="2400" dirty="0"/>
              <a:t>Great Lakes Sustainable Fisheries Annual Review &amp; Celebration</a:t>
            </a:r>
          </a:p>
          <a:p>
            <a:pPr algn="ctr"/>
            <a:r>
              <a:rPr lang="en-US" sz="2400" dirty="0"/>
              <a:t>September 12 – 13 | Duluth, MN</a:t>
            </a:r>
          </a:p>
        </p:txBody>
      </p:sp>
    </p:spTree>
    <p:extLst>
      <p:ext uri="{BB962C8B-B14F-4D97-AF65-F5344CB8AC3E}">
        <p14:creationId xmlns:p14="http://schemas.microsoft.com/office/powerpoint/2010/main" val="91013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4423B595-1702-451F-ACCE-4223B2842751}"/>
              </a:ext>
            </a:extLst>
          </p:cNvPr>
          <p:cNvSpPr txBox="1">
            <a:spLocks noChangeArrowheads="1"/>
          </p:cNvSpPr>
          <p:nvPr/>
        </p:nvSpPr>
        <p:spPr bwMode="auto">
          <a:xfrm>
            <a:off x="-22514" y="0"/>
            <a:ext cx="9166514" cy="523220"/>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Cisco age-1 Recruitment and Ice Cover</a:t>
            </a:r>
            <a:endParaRPr lang="en-US" sz="2000" b="0" dirty="0">
              <a:latin typeface="+mn-lt"/>
            </a:endParaRPr>
          </a:p>
        </p:txBody>
      </p:sp>
      <p:pic>
        <p:nvPicPr>
          <p:cNvPr id="3" name="Picture 2">
            <a:extLst>
              <a:ext uri="{FF2B5EF4-FFF2-40B4-BE49-F238E27FC236}">
                <a16:creationId xmlns:a16="http://schemas.microsoft.com/office/drawing/2014/main" id="{1E2CBA99-8A76-48DC-A3A6-AEC532C12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43" y="609600"/>
            <a:ext cx="7834313" cy="5924342"/>
          </a:xfrm>
          <a:prstGeom prst="rect">
            <a:avLst/>
          </a:prstGeom>
        </p:spPr>
      </p:pic>
    </p:spTree>
    <p:extLst>
      <p:ext uri="{BB962C8B-B14F-4D97-AF65-F5344CB8AC3E}">
        <p14:creationId xmlns:p14="http://schemas.microsoft.com/office/powerpoint/2010/main" val="380805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233B4E0D-7A6B-4046-98C9-3669D2BDDA68}"/>
              </a:ext>
            </a:extLst>
          </p:cNvPr>
          <p:cNvSpPr txBox="1">
            <a:spLocks noChangeArrowheads="1"/>
          </p:cNvSpPr>
          <p:nvPr/>
        </p:nvSpPr>
        <p:spPr bwMode="auto">
          <a:xfrm>
            <a:off x="628650" y="5534025"/>
            <a:ext cx="7886700" cy="822326"/>
          </a:xfrm>
          <a:prstGeom prst="rect">
            <a:avLst/>
          </a:prstGeom>
        </p:spPr>
        <p:txBody>
          <a:bodyPr vert="horz" lIns="91440" tIns="45720" rIns="91440" bIns="45720" rtlCol="0" anchor="ctr">
            <a:norm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hangingPunct="1">
              <a:lnSpc>
                <a:spcPct val="90000"/>
              </a:lnSpc>
              <a:spcBef>
                <a:spcPct val="0"/>
              </a:spcBef>
              <a:spcAft>
                <a:spcPts val="600"/>
              </a:spcAft>
            </a:pPr>
            <a:r>
              <a:rPr lang="en-US" sz="4400" b="0">
                <a:latin typeface="+mj-lt"/>
                <a:ea typeface="+mj-ea"/>
                <a:cs typeface="+mj-cs"/>
              </a:rPr>
              <a:t> Why would ice be important?</a:t>
            </a:r>
          </a:p>
        </p:txBody>
      </p:sp>
      <p:pic>
        <p:nvPicPr>
          <p:cNvPr id="2050" name="Picture 2" descr="Related image">
            <a:extLst>
              <a:ext uri="{FF2B5EF4-FFF2-40B4-BE49-F238E27FC236}">
                <a16:creationId xmlns:a16="http://schemas.microsoft.com/office/drawing/2014/main" id="{4B0C79E4-25A3-4ACB-A363-9AABA78038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5" r="-2" b="-2"/>
          <a:stretch/>
        </p:blipFill>
        <p:spPr bwMode="auto">
          <a:xfrm>
            <a:off x="20" y="10"/>
            <a:ext cx="9143980" cy="539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82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233B4E0D-7A6B-4046-98C9-3669D2BDDA68}"/>
              </a:ext>
            </a:extLst>
          </p:cNvPr>
          <p:cNvSpPr txBox="1">
            <a:spLocks noChangeArrowheads="1"/>
          </p:cNvSpPr>
          <p:nvPr/>
        </p:nvSpPr>
        <p:spPr bwMode="auto">
          <a:xfrm>
            <a:off x="-22514" y="0"/>
            <a:ext cx="9166514" cy="523220"/>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Ice and light</a:t>
            </a:r>
          </a:p>
        </p:txBody>
      </p:sp>
      <p:sp>
        <p:nvSpPr>
          <p:cNvPr id="4" name="TextBox 3">
            <a:extLst>
              <a:ext uri="{FF2B5EF4-FFF2-40B4-BE49-F238E27FC236}">
                <a16:creationId xmlns:a16="http://schemas.microsoft.com/office/drawing/2014/main" id="{12C6DAC7-A21D-4F4D-8E6F-4773B4F70A90}"/>
              </a:ext>
            </a:extLst>
          </p:cNvPr>
          <p:cNvSpPr txBox="1"/>
          <p:nvPr/>
        </p:nvSpPr>
        <p:spPr>
          <a:xfrm>
            <a:off x="0" y="6550223"/>
            <a:ext cx="8659499" cy="307777"/>
          </a:xfrm>
          <a:prstGeom prst="rect">
            <a:avLst/>
          </a:prstGeom>
          <a:noFill/>
        </p:spPr>
        <p:txBody>
          <a:bodyPr wrap="square" rtlCol="0">
            <a:spAutoFit/>
          </a:bodyPr>
          <a:lstStyle/>
          <a:p>
            <a:r>
              <a:rPr lang="en-US" sz="1400" dirty="0"/>
              <a:t>Images from USGS </a:t>
            </a:r>
            <a:r>
              <a:rPr lang="en-US" sz="1400" dirty="0" err="1"/>
              <a:t>LandSatLook</a:t>
            </a:r>
            <a:r>
              <a:rPr lang="en-US" sz="1400" dirty="0"/>
              <a:t>. Light data from Sand Island, Lake Superior, Taylor Stewart University of Vermont</a:t>
            </a:r>
          </a:p>
        </p:txBody>
      </p:sp>
      <p:pic>
        <p:nvPicPr>
          <p:cNvPr id="20" name="Picture 19">
            <a:extLst>
              <a:ext uri="{FF2B5EF4-FFF2-40B4-BE49-F238E27FC236}">
                <a16:creationId xmlns:a16="http://schemas.microsoft.com/office/drawing/2014/main" id="{0EAEF572-A3C2-45D1-8189-6C8FDBD9FEE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8589" t="16667" b="10416"/>
          <a:stretch/>
        </p:blipFill>
        <p:spPr>
          <a:xfrm>
            <a:off x="6720109" y="618047"/>
            <a:ext cx="2143582" cy="2563455"/>
          </a:xfrm>
          <a:prstGeom prst="rect">
            <a:avLst/>
          </a:prstGeom>
          <a:ln w="19050">
            <a:noFill/>
          </a:ln>
        </p:spPr>
      </p:pic>
      <p:grpSp>
        <p:nvGrpSpPr>
          <p:cNvPr id="28" name="Group 27">
            <a:extLst>
              <a:ext uri="{FF2B5EF4-FFF2-40B4-BE49-F238E27FC236}">
                <a16:creationId xmlns:a16="http://schemas.microsoft.com/office/drawing/2014/main" id="{8B1A7FB6-2167-4EA6-945F-1ED38EC5B840}"/>
              </a:ext>
            </a:extLst>
          </p:cNvPr>
          <p:cNvGrpSpPr/>
          <p:nvPr/>
        </p:nvGrpSpPr>
        <p:grpSpPr>
          <a:xfrm>
            <a:off x="1463671" y="3460797"/>
            <a:ext cx="6770983" cy="2779157"/>
            <a:chOff x="1463671" y="3460797"/>
            <a:chExt cx="6770983" cy="2779157"/>
          </a:xfrm>
        </p:grpSpPr>
        <p:grpSp>
          <p:nvGrpSpPr>
            <p:cNvPr id="29" name="Group 28">
              <a:extLst>
                <a:ext uri="{FF2B5EF4-FFF2-40B4-BE49-F238E27FC236}">
                  <a16:creationId xmlns:a16="http://schemas.microsoft.com/office/drawing/2014/main" id="{3991BD16-F517-471C-A774-EF42C2D147DC}"/>
                </a:ext>
              </a:extLst>
            </p:cNvPr>
            <p:cNvGrpSpPr/>
            <p:nvPr/>
          </p:nvGrpSpPr>
          <p:grpSpPr>
            <a:xfrm>
              <a:off x="1463671" y="3515067"/>
              <a:ext cx="6770982" cy="2724887"/>
              <a:chOff x="1463671" y="3515067"/>
              <a:chExt cx="6770982" cy="2724887"/>
            </a:xfrm>
          </p:grpSpPr>
          <p:sp>
            <p:nvSpPr>
              <p:cNvPr id="32" name="Rectangle 31">
                <a:extLst>
                  <a:ext uri="{FF2B5EF4-FFF2-40B4-BE49-F238E27FC236}">
                    <a16:creationId xmlns:a16="http://schemas.microsoft.com/office/drawing/2014/main" id="{8ECB0D6C-BACA-406C-8EF4-C4135AFFE85B}"/>
                  </a:ext>
                </a:extLst>
              </p:cNvPr>
              <p:cNvSpPr/>
              <p:nvPr/>
            </p:nvSpPr>
            <p:spPr>
              <a:xfrm>
                <a:off x="1463671" y="3522544"/>
                <a:ext cx="1501196" cy="307585"/>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7C3249-1ED0-4C39-9CEA-D7E323BBE910}"/>
                  </a:ext>
                </a:extLst>
              </p:cNvPr>
              <p:cNvSpPr/>
              <p:nvPr/>
            </p:nvSpPr>
            <p:spPr>
              <a:xfrm>
                <a:off x="3450775" y="3515067"/>
                <a:ext cx="2529553" cy="307585"/>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86A2DAE-CCBD-463B-8359-0BEE25360618}"/>
                  </a:ext>
                </a:extLst>
              </p:cNvPr>
              <p:cNvSpPr/>
              <p:nvPr/>
            </p:nvSpPr>
            <p:spPr>
              <a:xfrm>
                <a:off x="3063781" y="3522544"/>
                <a:ext cx="288079" cy="307585"/>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450E122-45A5-4CFB-8B47-E8B30C0294CC}"/>
                  </a:ext>
                </a:extLst>
              </p:cNvPr>
              <p:cNvSpPr/>
              <p:nvPr/>
            </p:nvSpPr>
            <p:spPr>
              <a:xfrm>
                <a:off x="1473028" y="3822653"/>
                <a:ext cx="4507300" cy="2417301"/>
              </a:xfrm>
              <a:prstGeom prst="rect">
                <a:avLst/>
              </a:prstGeom>
              <a:gradFill flip="none" rotWithShape="1">
                <a:gsLst>
                  <a:gs pos="0">
                    <a:schemeClr val="accent1">
                      <a:lumMod val="75000"/>
                    </a:schemeClr>
                  </a:gs>
                  <a:gs pos="100000">
                    <a:schemeClr val="tx2">
                      <a:lumMod val="5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7F008E1-D918-4D92-B117-19BD42579D6F}"/>
                  </a:ext>
                </a:extLst>
              </p:cNvPr>
              <p:cNvSpPr/>
              <p:nvPr/>
            </p:nvSpPr>
            <p:spPr>
              <a:xfrm>
                <a:off x="5980328" y="3822652"/>
                <a:ext cx="2254325" cy="2417301"/>
              </a:xfrm>
              <a:prstGeom prst="rect">
                <a:avLst/>
              </a:prstGeom>
              <a:gradFill flip="none" rotWithShape="1">
                <a:gsLst>
                  <a:gs pos="0">
                    <a:schemeClr val="accent6">
                      <a:lumMod val="20000"/>
                      <a:lumOff val="80000"/>
                    </a:schemeClr>
                  </a:gs>
                  <a:gs pos="100000">
                    <a:schemeClr val="accent1">
                      <a:lumMod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a:extLst>
                <a:ext uri="{FF2B5EF4-FFF2-40B4-BE49-F238E27FC236}">
                  <a16:creationId xmlns:a16="http://schemas.microsoft.com/office/drawing/2014/main" id="{BE8FE234-8DFF-4124-840D-A805E5614701}"/>
                </a:ext>
              </a:extLst>
            </p:cNvPr>
            <p:cNvSpPr/>
            <p:nvPr/>
          </p:nvSpPr>
          <p:spPr>
            <a:xfrm>
              <a:off x="3483328" y="3460797"/>
              <a:ext cx="1551643" cy="369332"/>
            </a:xfrm>
            <a:prstGeom prst="rect">
              <a:avLst/>
            </a:prstGeom>
          </p:spPr>
          <p:txBody>
            <a:bodyPr wrap="none">
              <a:spAutoFit/>
            </a:bodyPr>
            <a:lstStyle/>
            <a:p>
              <a:r>
                <a:rPr lang="en-US" dirty="0"/>
                <a:t>High ice cover </a:t>
              </a:r>
            </a:p>
          </p:txBody>
        </p:sp>
        <p:sp>
          <p:nvSpPr>
            <p:cNvPr id="31" name="TextBox 30">
              <a:extLst>
                <a:ext uri="{FF2B5EF4-FFF2-40B4-BE49-F238E27FC236}">
                  <a16:creationId xmlns:a16="http://schemas.microsoft.com/office/drawing/2014/main" id="{E0746349-4EEB-4268-B7E9-E8E8B91383CD}"/>
                </a:ext>
              </a:extLst>
            </p:cNvPr>
            <p:cNvSpPr txBox="1"/>
            <p:nvPr/>
          </p:nvSpPr>
          <p:spPr>
            <a:xfrm>
              <a:off x="6111796" y="3460797"/>
              <a:ext cx="2122858" cy="369332"/>
            </a:xfrm>
            <a:prstGeom prst="rect">
              <a:avLst/>
            </a:prstGeom>
            <a:noFill/>
          </p:spPr>
          <p:txBody>
            <a:bodyPr wrap="square" rtlCol="0">
              <a:spAutoFit/>
            </a:bodyPr>
            <a:lstStyle/>
            <a:p>
              <a:r>
                <a:rPr lang="en-US" dirty="0"/>
                <a:t>     No    ice      cover</a:t>
              </a:r>
            </a:p>
          </p:txBody>
        </p:sp>
      </p:grpSp>
      <p:pic>
        <p:nvPicPr>
          <p:cNvPr id="37" name="Picture 36">
            <a:extLst>
              <a:ext uri="{FF2B5EF4-FFF2-40B4-BE49-F238E27FC236}">
                <a16:creationId xmlns:a16="http://schemas.microsoft.com/office/drawing/2014/main" id="{B1E28647-5CF6-4724-8EAA-17EA4E8F365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3434" y="3002131"/>
            <a:ext cx="7948903" cy="3974452"/>
          </a:xfrm>
          <a:prstGeom prst="rect">
            <a:avLst/>
          </a:prstGeom>
        </p:spPr>
      </p:pic>
      <p:pic>
        <p:nvPicPr>
          <p:cNvPr id="9" name="Picture 8">
            <a:extLst>
              <a:ext uri="{FF2B5EF4-FFF2-40B4-BE49-F238E27FC236}">
                <a16:creationId xmlns:a16="http://schemas.microsoft.com/office/drawing/2014/main" id="{098A332B-2694-4665-A353-8745D53A1E67}"/>
              </a:ext>
            </a:extLst>
          </p:cNvPr>
          <p:cNvPicPr>
            <a:picLocks noChangeAspect="1"/>
          </p:cNvPicPr>
          <p:nvPr/>
        </p:nvPicPr>
        <p:blipFill>
          <a:blip r:embed="rId6"/>
          <a:stretch>
            <a:fillRect/>
          </a:stretch>
        </p:blipFill>
        <p:spPr>
          <a:xfrm>
            <a:off x="3213978" y="624856"/>
            <a:ext cx="3408371" cy="2559526"/>
          </a:xfrm>
          <a:prstGeom prst="rect">
            <a:avLst/>
          </a:prstGeom>
        </p:spPr>
      </p:pic>
      <p:sp>
        <p:nvSpPr>
          <p:cNvPr id="5" name="TextBox 4">
            <a:extLst>
              <a:ext uri="{FF2B5EF4-FFF2-40B4-BE49-F238E27FC236}">
                <a16:creationId xmlns:a16="http://schemas.microsoft.com/office/drawing/2014/main" id="{3DEA6E61-AB06-438C-BF0F-01331441C1EE}"/>
              </a:ext>
            </a:extLst>
          </p:cNvPr>
          <p:cNvSpPr txBox="1"/>
          <p:nvPr/>
        </p:nvSpPr>
        <p:spPr>
          <a:xfrm>
            <a:off x="3213979" y="665812"/>
            <a:ext cx="1596719" cy="369332"/>
          </a:xfrm>
          <a:prstGeom prst="rect">
            <a:avLst/>
          </a:prstGeom>
          <a:noFill/>
        </p:spPr>
        <p:txBody>
          <a:bodyPr wrap="none" rtlCol="0">
            <a:spAutoFit/>
          </a:bodyPr>
          <a:lstStyle/>
          <a:p>
            <a:r>
              <a:rPr lang="en-US" dirty="0">
                <a:solidFill>
                  <a:schemeClr val="bg1"/>
                </a:solidFill>
              </a:rPr>
              <a:t>15 March 2018</a:t>
            </a:r>
          </a:p>
        </p:txBody>
      </p:sp>
      <p:pic>
        <p:nvPicPr>
          <p:cNvPr id="11" name="Picture 10">
            <a:extLst>
              <a:ext uri="{FF2B5EF4-FFF2-40B4-BE49-F238E27FC236}">
                <a16:creationId xmlns:a16="http://schemas.microsoft.com/office/drawing/2014/main" id="{C2030A0C-E72C-4422-B36E-C6F1560D5FE7}"/>
              </a:ext>
            </a:extLst>
          </p:cNvPr>
          <p:cNvPicPr>
            <a:picLocks noChangeAspect="1"/>
          </p:cNvPicPr>
          <p:nvPr/>
        </p:nvPicPr>
        <p:blipFill rotWithShape="1">
          <a:blip r:embed="rId7"/>
          <a:srcRect l="12971" r="3525"/>
          <a:stretch/>
        </p:blipFill>
        <p:spPr>
          <a:xfrm>
            <a:off x="204194" y="626097"/>
            <a:ext cx="2917500" cy="2555405"/>
          </a:xfrm>
          <a:prstGeom prst="rect">
            <a:avLst/>
          </a:prstGeom>
        </p:spPr>
      </p:pic>
      <p:sp>
        <p:nvSpPr>
          <p:cNvPr id="25" name="TextBox 24">
            <a:extLst>
              <a:ext uri="{FF2B5EF4-FFF2-40B4-BE49-F238E27FC236}">
                <a16:creationId xmlns:a16="http://schemas.microsoft.com/office/drawing/2014/main" id="{5B149ABE-D80A-4D00-BC2C-9377FA9AE6A7}"/>
              </a:ext>
            </a:extLst>
          </p:cNvPr>
          <p:cNvSpPr txBox="1"/>
          <p:nvPr/>
        </p:nvSpPr>
        <p:spPr>
          <a:xfrm>
            <a:off x="204193" y="638663"/>
            <a:ext cx="1817036" cy="369332"/>
          </a:xfrm>
          <a:prstGeom prst="rect">
            <a:avLst/>
          </a:prstGeom>
          <a:noFill/>
        </p:spPr>
        <p:txBody>
          <a:bodyPr wrap="none" rtlCol="0">
            <a:spAutoFit/>
          </a:bodyPr>
          <a:lstStyle/>
          <a:p>
            <a:r>
              <a:rPr lang="en-US" dirty="0">
                <a:solidFill>
                  <a:schemeClr val="bg1"/>
                </a:solidFill>
              </a:rPr>
              <a:t>January-February</a:t>
            </a:r>
          </a:p>
        </p:txBody>
      </p:sp>
      <p:sp>
        <p:nvSpPr>
          <p:cNvPr id="12" name="Oval 11">
            <a:extLst>
              <a:ext uri="{FF2B5EF4-FFF2-40B4-BE49-F238E27FC236}">
                <a16:creationId xmlns:a16="http://schemas.microsoft.com/office/drawing/2014/main" id="{B461F125-351C-40A2-9F19-91010EC08BCF}"/>
              </a:ext>
            </a:extLst>
          </p:cNvPr>
          <p:cNvSpPr/>
          <p:nvPr/>
        </p:nvSpPr>
        <p:spPr>
          <a:xfrm>
            <a:off x="638175" y="1143000"/>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E4AC1AF-000C-4809-AB2F-434C0F75FF04}"/>
              </a:ext>
            </a:extLst>
          </p:cNvPr>
          <p:cNvSpPr/>
          <p:nvPr/>
        </p:nvSpPr>
        <p:spPr>
          <a:xfrm>
            <a:off x="4121989" y="1259053"/>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72ECDBF-534B-4B39-BADD-F66D2287826E}"/>
              </a:ext>
            </a:extLst>
          </p:cNvPr>
          <p:cNvSpPr/>
          <p:nvPr/>
        </p:nvSpPr>
        <p:spPr>
          <a:xfrm rot="16200000">
            <a:off x="-442277" y="4623612"/>
            <a:ext cx="2866539" cy="307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 Penetration to Sensor</a:t>
            </a:r>
          </a:p>
        </p:txBody>
      </p:sp>
    </p:spTree>
    <p:extLst>
      <p:ext uri="{BB962C8B-B14F-4D97-AF65-F5344CB8AC3E}">
        <p14:creationId xmlns:p14="http://schemas.microsoft.com/office/powerpoint/2010/main" val="7691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5DCDB25-5BA4-4A51-BEB8-AD529885B6CA}"/>
              </a:ext>
            </a:extLst>
          </p:cNvPr>
          <p:cNvSpPr txBox="1">
            <a:spLocks noChangeArrowheads="1"/>
          </p:cNvSpPr>
          <p:nvPr/>
        </p:nvSpPr>
        <p:spPr bwMode="auto">
          <a:xfrm>
            <a:off x="-22514" y="0"/>
            <a:ext cx="9166514" cy="523220"/>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Two Potential Mechanisms Between Ice and Recruitment</a:t>
            </a:r>
          </a:p>
        </p:txBody>
      </p:sp>
      <p:sp>
        <p:nvSpPr>
          <p:cNvPr id="37" name="TextBox 36">
            <a:extLst>
              <a:ext uri="{FF2B5EF4-FFF2-40B4-BE49-F238E27FC236}">
                <a16:creationId xmlns:a16="http://schemas.microsoft.com/office/drawing/2014/main" id="{4E66C465-4B66-4A65-86E2-8072CDC1B319}"/>
              </a:ext>
            </a:extLst>
          </p:cNvPr>
          <p:cNvSpPr txBox="1"/>
          <p:nvPr/>
        </p:nvSpPr>
        <p:spPr>
          <a:xfrm>
            <a:off x="5029200" y="607265"/>
            <a:ext cx="3911840" cy="400110"/>
          </a:xfrm>
          <a:prstGeom prst="rect">
            <a:avLst/>
          </a:prstGeom>
          <a:noFill/>
        </p:spPr>
        <p:txBody>
          <a:bodyPr wrap="none" rtlCol="0">
            <a:spAutoFit/>
          </a:bodyPr>
          <a:lstStyle/>
          <a:p>
            <a:r>
              <a:rPr lang="en-US" sz="2000" dirty="0"/>
              <a:t>Light </a:t>
            </a:r>
            <a:r>
              <a:rPr lang="en-US" sz="1600" dirty="0"/>
              <a:t>– development rate and energy stores</a:t>
            </a:r>
          </a:p>
        </p:txBody>
      </p:sp>
      <p:sp>
        <p:nvSpPr>
          <p:cNvPr id="42" name="TextBox 41">
            <a:extLst>
              <a:ext uri="{FF2B5EF4-FFF2-40B4-BE49-F238E27FC236}">
                <a16:creationId xmlns:a16="http://schemas.microsoft.com/office/drawing/2014/main" id="{4E66C465-4B66-4A65-86E2-8072CDC1B319}"/>
              </a:ext>
            </a:extLst>
          </p:cNvPr>
          <p:cNvSpPr txBox="1"/>
          <p:nvPr/>
        </p:nvSpPr>
        <p:spPr>
          <a:xfrm>
            <a:off x="304800" y="611099"/>
            <a:ext cx="3216971" cy="400110"/>
          </a:xfrm>
          <a:prstGeom prst="rect">
            <a:avLst/>
          </a:prstGeom>
          <a:noFill/>
        </p:spPr>
        <p:txBody>
          <a:bodyPr wrap="none" rtlCol="0">
            <a:spAutoFit/>
          </a:bodyPr>
          <a:lstStyle/>
          <a:p>
            <a:r>
              <a:rPr lang="en-US" sz="2000" dirty="0"/>
              <a:t>Temperature </a:t>
            </a:r>
            <a:r>
              <a:rPr lang="en-US" sz="1600" dirty="0"/>
              <a:t>– development rate</a:t>
            </a:r>
          </a:p>
        </p:txBody>
      </p:sp>
      <p:sp>
        <p:nvSpPr>
          <p:cNvPr id="24" name="TextBox 23">
            <a:extLst>
              <a:ext uri="{FF2B5EF4-FFF2-40B4-BE49-F238E27FC236}">
                <a16:creationId xmlns:a16="http://schemas.microsoft.com/office/drawing/2014/main" id="{4A30FA96-A41D-42CD-965A-BFC8CE58BAF1}"/>
              </a:ext>
            </a:extLst>
          </p:cNvPr>
          <p:cNvSpPr txBox="1"/>
          <p:nvPr/>
        </p:nvSpPr>
        <p:spPr>
          <a:xfrm>
            <a:off x="0" y="6550223"/>
            <a:ext cx="8991598" cy="307777"/>
          </a:xfrm>
          <a:prstGeom prst="rect">
            <a:avLst/>
          </a:prstGeom>
          <a:noFill/>
        </p:spPr>
        <p:txBody>
          <a:bodyPr wrap="square" rtlCol="0">
            <a:spAutoFit/>
          </a:bodyPr>
          <a:lstStyle/>
          <a:p>
            <a:r>
              <a:rPr lang="en-US" sz="1400" dirty="0"/>
              <a:t>Egg development curve from Colby and Brooke 1973. Yolk-sac area and images from Taylor Stewart, University of Vermont</a:t>
            </a:r>
          </a:p>
        </p:txBody>
      </p:sp>
      <p:grpSp>
        <p:nvGrpSpPr>
          <p:cNvPr id="35" name="Group 34">
            <a:extLst>
              <a:ext uri="{FF2B5EF4-FFF2-40B4-BE49-F238E27FC236}">
                <a16:creationId xmlns:a16="http://schemas.microsoft.com/office/drawing/2014/main" id="{28107297-A5DF-4813-9D5B-44B2101187D7}"/>
              </a:ext>
            </a:extLst>
          </p:cNvPr>
          <p:cNvGrpSpPr/>
          <p:nvPr/>
        </p:nvGrpSpPr>
        <p:grpSpPr>
          <a:xfrm>
            <a:off x="5603022" y="4105827"/>
            <a:ext cx="2859584" cy="2195559"/>
            <a:chOff x="5482310" y="3729019"/>
            <a:chExt cx="3231142" cy="2499516"/>
          </a:xfrm>
        </p:grpSpPr>
        <p:pic>
          <p:nvPicPr>
            <p:cNvPr id="14" name="Picture 13">
              <a:extLst>
                <a:ext uri="{FF2B5EF4-FFF2-40B4-BE49-F238E27FC236}">
                  <a16:creationId xmlns:a16="http://schemas.microsoft.com/office/drawing/2014/main" id="{3A800360-DBF7-482D-A5FD-C3DAF63FF3D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l="15175" r="26807"/>
            <a:stretch/>
          </p:blipFill>
          <p:spPr>
            <a:xfrm rot="5400000">
              <a:off x="5848123" y="3363206"/>
              <a:ext cx="2499516" cy="3231142"/>
            </a:xfrm>
            <a:prstGeom prst="rect">
              <a:avLst/>
            </a:prstGeom>
            <a:ln>
              <a:noFill/>
            </a:ln>
          </p:spPr>
        </p:pic>
        <p:sp>
          <p:nvSpPr>
            <p:cNvPr id="23" name="Oval 22">
              <a:extLst>
                <a:ext uri="{FF2B5EF4-FFF2-40B4-BE49-F238E27FC236}">
                  <a16:creationId xmlns:a16="http://schemas.microsoft.com/office/drawing/2014/main" id="{599524F2-9096-4E92-9D96-9B93EEAE8C51}"/>
                </a:ext>
              </a:extLst>
            </p:cNvPr>
            <p:cNvSpPr/>
            <p:nvPr/>
          </p:nvSpPr>
          <p:spPr>
            <a:xfrm rot="19976117">
              <a:off x="7124546" y="4773734"/>
              <a:ext cx="1319051" cy="917106"/>
            </a:xfrm>
            <a:prstGeom prst="ellipse">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6D0FE3C1-D82C-493F-A31F-B388A2B8D3B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t="9064" b="10933"/>
          <a:stretch/>
        </p:blipFill>
        <p:spPr>
          <a:xfrm>
            <a:off x="805838" y="4105827"/>
            <a:ext cx="3656088" cy="2193698"/>
          </a:xfrm>
          <a:prstGeom prst="rect">
            <a:avLst/>
          </a:prstGeom>
        </p:spPr>
      </p:pic>
      <p:grpSp>
        <p:nvGrpSpPr>
          <p:cNvPr id="10" name="Group 9">
            <a:extLst>
              <a:ext uri="{FF2B5EF4-FFF2-40B4-BE49-F238E27FC236}">
                <a16:creationId xmlns:a16="http://schemas.microsoft.com/office/drawing/2014/main" id="{F6488286-C2D8-4EA4-BA85-EFDFCDCD0282}"/>
              </a:ext>
            </a:extLst>
          </p:cNvPr>
          <p:cNvGrpSpPr/>
          <p:nvPr/>
        </p:nvGrpSpPr>
        <p:grpSpPr>
          <a:xfrm>
            <a:off x="287549" y="982396"/>
            <a:ext cx="4018175" cy="2903804"/>
            <a:chOff x="287549" y="982396"/>
            <a:chExt cx="4018175" cy="3038025"/>
          </a:xfrm>
        </p:grpSpPr>
        <p:graphicFrame>
          <p:nvGraphicFramePr>
            <p:cNvPr id="31" name="Chart 30">
              <a:extLst>
                <a:ext uri="{FF2B5EF4-FFF2-40B4-BE49-F238E27FC236}">
                  <a16:creationId xmlns:a16="http://schemas.microsoft.com/office/drawing/2014/main" id="{55B20238-D598-41FB-8514-93A55D1BA84B}"/>
                </a:ext>
              </a:extLst>
            </p:cNvPr>
            <p:cNvGraphicFramePr>
              <a:graphicFrameLocks/>
            </p:cNvGraphicFramePr>
            <p:nvPr/>
          </p:nvGraphicFramePr>
          <p:xfrm>
            <a:off x="287549" y="982396"/>
            <a:ext cx="4018175" cy="3038025"/>
          </p:xfrm>
          <a:graphic>
            <a:graphicData uri="http://schemas.openxmlformats.org/drawingml/2006/chart">
              <c:chart xmlns:c="http://schemas.openxmlformats.org/drawingml/2006/chart" xmlns:r="http://schemas.openxmlformats.org/officeDocument/2006/relationships" r:id="rId7"/>
            </a:graphicData>
          </a:graphic>
        </p:graphicFrame>
        <p:sp>
          <p:nvSpPr>
            <p:cNvPr id="19" name="Freeform: Shape 18">
              <a:extLst>
                <a:ext uri="{FF2B5EF4-FFF2-40B4-BE49-F238E27FC236}">
                  <a16:creationId xmlns:a16="http://schemas.microsoft.com/office/drawing/2014/main" id="{442EA0FF-21AD-4DAE-B1BF-713094FED796}"/>
                </a:ext>
              </a:extLst>
            </p:cNvPr>
            <p:cNvSpPr/>
            <p:nvPr/>
          </p:nvSpPr>
          <p:spPr>
            <a:xfrm>
              <a:off x="1552723" y="1237754"/>
              <a:ext cx="2548494" cy="2002311"/>
            </a:xfrm>
            <a:custGeom>
              <a:avLst/>
              <a:gdLst>
                <a:gd name="connsiteX0" fmla="*/ 9898 w 2634362"/>
                <a:gd name="connsiteY0" fmla="*/ 0 h 1998704"/>
                <a:gd name="connsiteX1" fmla="*/ 9898 w 2634362"/>
                <a:gd name="connsiteY1" fmla="*/ 297180 h 1998704"/>
                <a:gd name="connsiteX2" fmla="*/ 112768 w 2634362"/>
                <a:gd name="connsiteY2" fmla="*/ 697230 h 1998704"/>
                <a:gd name="connsiteX3" fmla="*/ 215638 w 2634362"/>
                <a:gd name="connsiteY3" fmla="*/ 994410 h 1998704"/>
                <a:gd name="connsiteX4" fmla="*/ 512818 w 2634362"/>
                <a:gd name="connsiteY4" fmla="*/ 1325880 h 1998704"/>
                <a:gd name="connsiteX5" fmla="*/ 752848 w 2634362"/>
                <a:gd name="connsiteY5" fmla="*/ 1600200 h 1998704"/>
                <a:gd name="connsiteX6" fmla="*/ 1347208 w 2634362"/>
                <a:gd name="connsiteY6" fmla="*/ 1874520 h 1998704"/>
                <a:gd name="connsiteX7" fmla="*/ 2170168 w 2634362"/>
                <a:gd name="connsiteY7" fmla="*/ 1988820 h 1998704"/>
                <a:gd name="connsiteX8" fmla="*/ 2581648 w 2634362"/>
                <a:gd name="connsiteY8" fmla="*/ 1988820 h 1998704"/>
                <a:gd name="connsiteX9" fmla="*/ 2615938 w 2634362"/>
                <a:gd name="connsiteY9" fmla="*/ 1954530 h 1998704"/>
                <a:gd name="connsiteX0" fmla="*/ 9898 w 2634362"/>
                <a:gd name="connsiteY0" fmla="*/ 0 h 1998704"/>
                <a:gd name="connsiteX1" fmla="*/ 9898 w 2634362"/>
                <a:gd name="connsiteY1" fmla="*/ 297180 h 1998704"/>
                <a:gd name="connsiteX2" fmla="*/ 112768 w 2634362"/>
                <a:gd name="connsiteY2" fmla="*/ 697230 h 1998704"/>
                <a:gd name="connsiteX3" fmla="*/ 215638 w 2634362"/>
                <a:gd name="connsiteY3" fmla="*/ 994410 h 1998704"/>
                <a:gd name="connsiteX4" fmla="*/ 421378 w 2634362"/>
                <a:gd name="connsiteY4" fmla="*/ 1303020 h 1998704"/>
                <a:gd name="connsiteX5" fmla="*/ 752848 w 2634362"/>
                <a:gd name="connsiteY5" fmla="*/ 1600200 h 1998704"/>
                <a:gd name="connsiteX6" fmla="*/ 1347208 w 2634362"/>
                <a:gd name="connsiteY6" fmla="*/ 1874520 h 1998704"/>
                <a:gd name="connsiteX7" fmla="*/ 2170168 w 2634362"/>
                <a:gd name="connsiteY7" fmla="*/ 1988820 h 1998704"/>
                <a:gd name="connsiteX8" fmla="*/ 2581648 w 2634362"/>
                <a:gd name="connsiteY8" fmla="*/ 1988820 h 1998704"/>
                <a:gd name="connsiteX9" fmla="*/ 2615938 w 2634362"/>
                <a:gd name="connsiteY9" fmla="*/ 1954530 h 1998704"/>
                <a:gd name="connsiteX0" fmla="*/ 744 w 2716648"/>
                <a:gd name="connsiteY0" fmla="*/ 0 h 2067284"/>
                <a:gd name="connsiteX1" fmla="*/ 92184 w 2716648"/>
                <a:gd name="connsiteY1" fmla="*/ 365760 h 2067284"/>
                <a:gd name="connsiteX2" fmla="*/ 195054 w 2716648"/>
                <a:gd name="connsiteY2" fmla="*/ 765810 h 2067284"/>
                <a:gd name="connsiteX3" fmla="*/ 297924 w 2716648"/>
                <a:gd name="connsiteY3" fmla="*/ 1062990 h 2067284"/>
                <a:gd name="connsiteX4" fmla="*/ 503664 w 2716648"/>
                <a:gd name="connsiteY4" fmla="*/ 1371600 h 2067284"/>
                <a:gd name="connsiteX5" fmla="*/ 835134 w 2716648"/>
                <a:gd name="connsiteY5" fmla="*/ 1668780 h 2067284"/>
                <a:gd name="connsiteX6" fmla="*/ 1429494 w 2716648"/>
                <a:gd name="connsiteY6" fmla="*/ 1943100 h 2067284"/>
                <a:gd name="connsiteX7" fmla="*/ 2252454 w 2716648"/>
                <a:gd name="connsiteY7" fmla="*/ 2057400 h 2067284"/>
                <a:gd name="connsiteX8" fmla="*/ 2663934 w 2716648"/>
                <a:gd name="connsiteY8" fmla="*/ 2057400 h 2067284"/>
                <a:gd name="connsiteX9" fmla="*/ 2698224 w 2716648"/>
                <a:gd name="connsiteY9" fmla="*/ 2023110 h 2067284"/>
                <a:gd name="connsiteX0" fmla="*/ 2026 w 2660780"/>
                <a:gd name="connsiteY0" fmla="*/ 0 h 2044424"/>
                <a:gd name="connsiteX1" fmla="*/ 36316 w 2660780"/>
                <a:gd name="connsiteY1" fmla="*/ 342900 h 2044424"/>
                <a:gd name="connsiteX2" fmla="*/ 139186 w 2660780"/>
                <a:gd name="connsiteY2" fmla="*/ 742950 h 2044424"/>
                <a:gd name="connsiteX3" fmla="*/ 242056 w 2660780"/>
                <a:gd name="connsiteY3" fmla="*/ 1040130 h 2044424"/>
                <a:gd name="connsiteX4" fmla="*/ 447796 w 2660780"/>
                <a:gd name="connsiteY4" fmla="*/ 1348740 h 2044424"/>
                <a:gd name="connsiteX5" fmla="*/ 779266 w 2660780"/>
                <a:gd name="connsiteY5" fmla="*/ 1645920 h 2044424"/>
                <a:gd name="connsiteX6" fmla="*/ 1373626 w 2660780"/>
                <a:gd name="connsiteY6" fmla="*/ 1920240 h 2044424"/>
                <a:gd name="connsiteX7" fmla="*/ 2196586 w 2660780"/>
                <a:gd name="connsiteY7" fmla="*/ 2034540 h 2044424"/>
                <a:gd name="connsiteX8" fmla="*/ 2608066 w 2660780"/>
                <a:gd name="connsiteY8" fmla="*/ 2034540 h 2044424"/>
                <a:gd name="connsiteX9" fmla="*/ 2642356 w 2660780"/>
                <a:gd name="connsiteY9" fmla="*/ 2000250 h 2044424"/>
                <a:gd name="connsiteX0" fmla="*/ 2026 w 2608066"/>
                <a:gd name="connsiteY0" fmla="*/ 0 h 2044424"/>
                <a:gd name="connsiteX1" fmla="*/ 36316 w 2608066"/>
                <a:gd name="connsiteY1" fmla="*/ 342900 h 2044424"/>
                <a:gd name="connsiteX2" fmla="*/ 139186 w 2608066"/>
                <a:gd name="connsiteY2" fmla="*/ 742950 h 2044424"/>
                <a:gd name="connsiteX3" fmla="*/ 242056 w 2608066"/>
                <a:gd name="connsiteY3" fmla="*/ 1040130 h 2044424"/>
                <a:gd name="connsiteX4" fmla="*/ 447796 w 2608066"/>
                <a:gd name="connsiteY4" fmla="*/ 1348740 h 2044424"/>
                <a:gd name="connsiteX5" fmla="*/ 779266 w 2608066"/>
                <a:gd name="connsiteY5" fmla="*/ 1645920 h 2044424"/>
                <a:gd name="connsiteX6" fmla="*/ 1373626 w 2608066"/>
                <a:gd name="connsiteY6" fmla="*/ 1920240 h 2044424"/>
                <a:gd name="connsiteX7" fmla="*/ 2196586 w 2608066"/>
                <a:gd name="connsiteY7" fmla="*/ 2034540 h 2044424"/>
                <a:gd name="connsiteX8" fmla="*/ 2608066 w 2608066"/>
                <a:gd name="connsiteY8" fmla="*/ 2034540 h 2044424"/>
                <a:gd name="connsiteX0" fmla="*/ 2026 w 2813806"/>
                <a:gd name="connsiteY0" fmla="*/ 0 h 2050469"/>
                <a:gd name="connsiteX1" fmla="*/ 36316 w 2813806"/>
                <a:gd name="connsiteY1" fmla="*/ 342900 h 2050469"/>
                <a:gd name="connsiteX2" fmla="*/ 139186 w 2813806"/>
                <a:gd name="connsiteY2" fmla="*/ 742950 h 2050469"/>
                <a:gd name="connsiteX3" fmla="*/ 242056 w 2813806"/>
                <a:gd name="connsiteY3" fmla="*/ 1040130 h 2050469"/>
                <a:gd name="connsiteX4" fmla="*/ 447796 w 2813806"/>
                <a:gd name="connsiteY4" fmla="*/ 1348740 h 2050469"/>
                <a:gd name="connsiteX5" fmla="*/ 779266 w 2813806"/>
                <a:gd name="connsiteY5" fmla="*/ 1645920 h 2050469"/>
                <a:gd name="connsiteX6" fmla="*/ 1373626 w 2813806"/>
                <a:gd name="connsiteY6" fmla="*/ 1920240 h 2050469"/>
                <a:gd name="connsiteX7" fmla="*/ 2196586 w 2813806"/>
                <a:gd name="connsiteY7" fmla="*/ 2034540 h 2050469"/>
                <a:gd name="connsiteX8" fmla="*/ 2813806 w 2813806"/>
                <a:gd name="connsiteY8" fmla="*/ 2045970 h 2050469"/>
                <a:gd name="connsiteX0" fmla="*/ 2026 w 2813806"/>
                <a:gd name="connsiteY0" fmla="*/ 0 h 2050469"/>
                <a:gd name="connsiteX1" fmla="*/ 36316 w 2813806"/>
                <a:gd name="connsiteY1" fmla="*/ 342900 h 2050469"/>
                <a:gd name="connsiteX2" fmla="*/ 139186 w 2813806"/>
                <a:gd name="connsiteY2" fmla="*/ 742950 h 2050469"/>
                <a:gd name="connsiteX3" fmla="*/ 242056 w 2813806"/>
                <a:gd name="connsiteY3" fmla="*/ 1040130 h 2050469"/>
                <a:gd name="connsiteX4" fmla="*/ 447796 w 2813806"/>
                <a:gd name="connsiteY4" fmla="*/ 1348740 h 2050469"/>
                <a:gd name="connsiteX5" fmla="*/ 836416 w 2813806"/>
                <a:gd name="connsiteY5" fmla="*/ 1634490 h 2050469"/>
                <a:gd name="connsiteX6" fmla="*/ 1373626 w 2813806"/>
                <a:gd name="connsiteY6" fmla="*/ 1920240 h 2050469"/>
                <a:gd name="connsiteX7" fmla="*/ 2196586 w 2813806"/>
                <a:gd name="connsiteY7" fmla="*/ 2034540 h 2050469"/>
                <a:gd name="connsiteX8" fmla="*/ 2813806 w 2813806"/>
                <a:gd name="connsiteY8" fmla="*/ 2045970 h 2050469"/>
                <a:gd name="connsiteX0" fmla="*/ 2026 w 2813806"/>
                <a:gd name="connsiteY0" fmla="*/ 0 h 2053837"/>
                <a:gd name="connsiteX1" fmla="*/ 36316 w 2813806"/>
                <a:gd name="connsiteY1" fmla="*/ 342900 h 2053837"/>
                <a:gd name="connsiteX2" fmla="*/ 139186 w 2813806"/>
                <a:gd name="connsiteY2" fmla="*/ 742950 h 2053837"/>
                <a:gd name="connsiteX3" fmla="*/ 242056 w 2813806"/>
                <a:gd name="connsiteY3" fmla="*/ 1040130 h 2053837"/>
                <a:gd name="connsiteX4" fmla="*/ 447796 w 2813806"/>
                <a:gd name="connsiteY4" fmla="*/ 1348740 h 2053837"/>
                <a:gd name="connsiteX5" fmla="*/ 836416 w 2813806"/>
                <a:gd name="connsiteY5" fmla="*/ 1634490 h 2053837"/>
                <a:gd name="connsiteX6" fmla="*/ 1407916 w 2813806"/>
                <a:gd name="connsiteY6" fmla="*/ 1863090 h 2053837"/>
                <a:gd name="connsiteX7" fmla="*/ 2196586 w 2813806"/>
                <a:gd name="connsiteY7" fmla="*/ 2034540 h 2053837"/>
                <a:gd name="connsiteX8" fmla="*/ 2813806 w 2813806"/>
                <a:gd name="connsiteY8" fmla="*/ 2045970 h 2053837"/>
                <a:gd name="connsiteX0" fmla="*/ 2026 w 2813806"/>
                <a:gd name="connsiteY0" fmla="*/ 0 h 2046477"/>
                <a:gd name="connsiteX1" fmla="*/ 36316 w 2813806"/>
                <a:gd name="connsiteY1" fmla="*/ 342900 h 2046477"/>
                <a:gd name="connsiteX2" fmla="*/ 139186 w 2813806"/>
                <a:gd name="connsiteY2" fmla="*/ 742950 h 2046477"/>
                <a:gd name="connsiteX3" fmla="*/ 242056 w 2813806"/>
                <a:gd name="connsiteY3" fmla="*/ 1040130 h 2046477"/>
                <a:gd name="connsiteX4" fmla="*/ 447796 w 2813806"/>
                <a:gd name="connsiteY4" fmla="*/ 1348740 h 2046477"/>
                <a:gd name="connsiteX5" fmla="*/ 836416 w 2813806"/>
                <a:gd name="connsiteY5" fmla="*/ 1634490 h 2046477"/>
                <a:gd name="connsiteX6" fmla="*/ 1407916 w 2813806"/>
                <a:gd name="connsiteY6" fmla="*/ 1863090 h 2046477"/>
                <a:gd name="connsiteX7" fmla="*/ 2196586 w 2813806"/>
                <a:gd name="connsiteY7" fmla="*/ 1977390 h 2046477"/>
                <a:gd name="connsiteX8" fmla="*/ 2813806 w 2813806"/>
                <a:gd name="connsiteY8" fmla="*/ 2045970 h 2046477"/>
                <a:gd name="connsiteX0" fmla="*/ 2026 w 2825236"/>
                <a:gd name="connsiteY0" fmla="*/ 0 h 2002311"/>
                <a:gd name="connsiteX1" fmla="*/ 36316 w 2825236"/>
                <a:gd name="connsiteY1" fmla="*/ 342900 h 2002311"/>
                <a:gd name="connsiteX2" fmla="*/ 139186 w 2825236"/>
                <a:gd name="connsiteY2" fmla="*/ 742950 h 2002311"/>
                <a:gd name="connsiteX3" fmla="*/ 242056 w 2825236"/>
                <a:gd name="connsiteY3" fmla="*/ 1040130 h 2002311"/>
                <a:gd name="connsiteX4" fmla="*/ 447796 w 2825236"/>
                <a:gd name="connsiteY4" fmla="*/ 1348740 h 2002311"/>
                <a:gd name="connsiteX5" fmla="*/ 836416 w 2825236"/>
                <a:gd name="connsiteY5" fmla="*/ 1634490 h 2002311"/>
                <a:gd name="connsiteX6" fmla="*/ 1407916 w 2825236"/>
                <a:gd name="connsiteY6" fmla="*/ 1863090 h 2002311"/>
                <a:gd name="connsiteX7" fmla="*/ 2196586 w 2825236"/>
                <a:gd name="connsiteY7" fmla="*/ 1977390 h 2002311"/>
                <a:gd name="connsiteX8" fmla="*/ 2825236 w 2825236"/>
                <a:gd name="connsiteY8" fmla="*/ 2000250 h 20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236" h="2002311">
                  <a:moveTo>
                    <a:pt x="2026" y="0"/>
                  </a:moveTo>
                  <a:cubicBezTo>
                    <a:pt x="-6547" y="90487"/>
                    <a:pt x="13456" y="219075"/>
                    <a:pt x="36316" y="342900"/>
                  </a:cubicBezTo>
                  <a:cubicBezTo>
                    <a:pt x="59176" y="466725"/>
                    <a:pt x="104896" y="626745"/>
                    <a:pt x="139186" y="742950"/>
                  </a:cubicBezTo>
                  <a:cubicBezTo>
                    <a:pt x="173476" y="859155"/>
                    <a:pt x="190621" y="939165"/>
                    <a:pt x="242056" y="1040130"/>
                  </a:cubicBezTo>
                  <a:cubicBezTo>
                    <a:pt x="293491" y="1141095"/>
                    <a:pt x="348736" y="1249680"/>
                    <a:pt x="447796" y="1348740"/>
                  </a:cubicBezTo>
                  <a:cubicBezTo>
                    <a:pt x="546856" y="1447800"/>
                    <a:pt x="676396" y="1548765"/>
                    <a:pt x="836416" y="1634490"/>
                  </a:cubicBezTo>
                  <a:cubicBezTo>
                    <a:pt x="996436" y="1720215"/>
                    <a:pt x="1181221" y="1805940"/>
                    <a:pt x="1407916" y="1863090"/>
                  </a:cubicBezTo>
                  <a:cubicBezTo>
                    <a:pt x="1634611" y="1920240"/>
                    <a:pt x="1960366" y="1954530"/>
                    <a:pt x="2196586" y="1977390"/>
                  </a:cubicBezTo>
                  <a:cubicBezTo>
                    <a:pt x="2432806" y="2000250"/>
                    <a:pt x="2750941" y="2005965"/>
                    <a:pt x="2825236" y="2000250"/>
                  </a:cubicBezTo>
                </a:path>
              </a:pathLst>
            </a:cu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0671AF8-7ADD-42E1-BEAC-869809DB82FC}"/>
                </a:ext>
              </a:extLst>
            </p:cNvPr>
            <p:cNvSpPr/>
            <p:nvPr/>
          </p:nvSpPr>
          <p:spPr>
            <a:xfrm>
              <a:off x="1597000" y="2348959"/>
              <a:ext cx="167493" cy="1674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DDEBE79-A3E0-4E27-A7BC-E42581A9D09E}"/>
                </a:ext>
              </a:extLst>
            </p:cNvPr>
            <p:cNvSpPr/>
            <p:nvPr/>
          </p:nvSpPr>
          <p:spPr>
            <a:xfrm>
              <a:off x="1920192" y="2680372"/>
              <a:ext cx="167493" cy="1674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D2399A8-1FA3-4F8B-BED6-BB9F4E7F9F63}"/>
                </a:ext>
              </a:extLst>
            </p:cNvPr>
            <p:cNvSpPr txBox="1"/>
            <p:nvPr/>
          </p:nvSpPr>
          <p:spPr>
            <a:xfrm>
              <a:off x="2057400" y="2216213"/>
              <a:ext cx="2013127" cy="338554"/>
            </a:xfrm>
            <a:prstGeom prst="rect">
              <a:avLst/>
            </a:prstGeom>
            <a:noFill/>
            <a:ln w="19050">
              <a:noFill/>
            </a:ln>
          </p:spPr>
          <p:txBody>
            <a:bodyPr wrap="square" rtlCol="0">
              <a:spAutoFit/>
            </a:bodyPr>
            <a:lstStyle/>
            <a:p>
              <a:r>
                <a:rPr lang="en-US" sz="1600" b="1" dirty="0"/>
                <a:t>2014, Hatch May 14</a:t>
              </a:r>
            </a:p>
          </p:txBody>
        </p:sp>
        <p:sp>
          <p:nvSpPr>
            <p:cNvPr id="25" name="TextBox 24">
              <a:extLst>
                <a:ext uri="{FF2B5EF4-FFF2-40B4-BE49-F238E27FC236}">
                  <a16:creationId xmlns:a16="http://schemas.microsoft.com/office/drawing/2014/main" id="{FE028BE9-99F5-474D-975B-83A22D10EBB9}"/>
                </a:ext>
              </a:extLst>
            </p:cNvPr>
            <p:cNvSpPr txBox="1"/>
            <p:nvPr/>
          </p:nvSpPr>
          <p:spPr>
            <a:xfrm>
              <a:off x="2397742" y="2585577"/>
              <a:ext cx="1897784" cy="338554"/>
            </a:xfrm>
            <a:prstGeom prst="rect">
              <a:avLst/>
            </a:prstGeom>
            <a:noFill/>
            <a:ln w="19050">
              <a:noFill/>
            </a:ln>
          </p:spPr>
          <p:txBody>
            <a:bodyPr wrap="square" rtlCol="0">
              <a:spAutoFit/>
            </a:bodyPr>
            <a:lstStyle/>
            <a:p>
              <a:r>
                <a:rPr lang="en-US" sz="1600" b="1" dirty="0"/>
                <a:t>2017, Hatch April 7</a:t>
              </a:r>
            </a:p>
          </p:txBody>
        </p:sp>
        <p:cxnSp>
          <p:nvCxnSpPr>
            <p:cNvPr id="8" name="Straight Connector 7">
              <a:extLst>
                <a:ext uri="{FF2B5EF4-FFF2-40B4-BE49-F238E27FC236}">
                  <a16:creationId xmlns:a16="http://schemas.microsoft.com/office/drawing/2014/main" id="{87BA9A57-F8E8-4A4E-9267-52DCF9E6FE5C}"/>
                </a:ext>
              </a:extLst>
            </p:cNvPr>
            <p:cNvCxnSpPr>
              <a:cxnSpLocks/>
            </p:cNvCxnSpPr>
            <p:nvPr/>
          </p:nvCxnSpPr>
          <p:spPr>
            <a:xfrm>
              <a:off x="914400" y="2438400"/>
              <a:ext cx="749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FA6939B-BEAA-4FCF-B937-8D7A0D32213F}"/>
                </a:ext>
              </a:extLst>
            </p:cNvPr>
            <p:cNvCxnSpPr>
              <a:cxnSpLocks/>
            </p:cNvCxnSpPr>
            <p:nvPr/>
          </p:nvCxnSpPr>
          <p:spPr>
            <a:xfrm>
              <a:off x="914400" y="2764119"/>
              <a:ext cx="10541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E87E35C-9C49-46AA-AEBD-D2385A10BD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10175" y="1013890"/>
            <a:ext cx="3352800" cy="2743200"/>
          </a:xfrm>
          <a:prstGeom prst="rect">
            <a:avLst/>
          </a:prstGeom>
        </p:spPr>
      </p:pic>
      <p:pic>
        <p:nvPicPr>
          <p:cNvPr id="2050" name="Picture 2" descr="Image result for sun clipart">
            <a:extLst>
              <a:ext uri="{FF2B5EF4-FFF2-40B4-BE49-F238E27FC236}">
                <a16:creationId xmlns:a16="http://schemas.microsoft.com/office/drawing/2014/main" id="{387D6E96-20D7-4AF8-8AC7-046BF566ED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8400" y="27432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67E854DA-A1F0-4CDE-9527-B6C4FB3264D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669"/>
          <a:stretch/>
        </p:blipFill>
        <p:spPr bwMode="auto">
          <a:xfrm>
            <a:off x="7248450" y="1930703"/>
            <a:ext cx="499202" cy="47027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E7AC64AE-EB03-4313-991D-2B5E61F63FC4}"/>
              </a:ext>
            </a:extLst>
          </p:cNvPr>
          <p:cNvGrpSpPr/>
          <p:nvPr/>
        </p:nvGrpSpPr>
        <p:grpSpPr>
          <a:xfrm>
            <a:off x="8306316" y="1013890"/>
            <a:ext cx="513318" cy="838363"/>
            <a:chOff x="9785926" y="2041222"/>
            <a:chExt cx="513318" cy="838363"/>
          </a:xfrm>
        </p:grpSpPr>
        <p:grpSp>
          <p:nvGrpSpPr>
            <p:cNvPr id="21" name="Group 20">
              <a:extLst>
                <a:ext uri="{FF2B5EF4-FFF2-40B4-BE49-F238E27FC236}">
                  <a16:creationId xmlns:a16="http://schemas.microsoft.com/office/drawing/2014/main" id="{19975505-6CCC-40C2-8BAB-BFDC533440A7}"/>
                </a:ext>
              </a:extLst>
            </p:cNvPr>
            <p:cNvGrpSpPr/>
            <p:nvPr/>
          </p:nvGrpSpPr>
          <p:grpSpPr>
            <a:xfrm>
              <a:off x="9785926" y="2057038"/>
              <a:ext cx="513317" cy="822547"/>
              <a:chOff x="-1219201" y="2402572"/>
              <a:chExt cx="688104" cy="1102628"/>
            </a:xfrm>
          </p:grpSpPr>
          <p:sp>
            <p:nvSpPr>
              <p:cNvPr id="4" name="Rectangle 3">
                <a:extLst>
                  <a:ext uri="{FF2B5EF4-FFF2-40B4-BE49-F238E27FC236}">
                    <a16:creationId xmlns:a16="http://schemas.microsoft.com/office/drawing/2014/main" id="{4430CFED-1560-47EF-A89E-AD67F5AF832E}"/>
                  </a:ext>
                </a:extLst>
              </p:cNvPr>
              <p:cNvSpPr/>
              <p:nvPr/>
            </p:nvSpPr>
            <p:spPr>
              <a:xfrm>
                <a:off x="-1219201" y="3048000"/>
                <a:ext cx="688104" cy="457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F6D5ADE-3902-437A-8C3F-B3E1523AA9D6}"/>
                  </a:ext>
                </a:extLst>
              </p:cNvPr>
              <p:cNvSpPr/>
              <p:nvPr/>
            </p:nvSpPr>
            <p:spPr>
              <a:xfrm>
                <a:off x="-1219200" y="3036017"/>
                <a:ext cx="688103" cy="10157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Image result for sun clipart">
                <a:extLst>
                  <a:ext uri="{FF2B5EF4-FFF2-40B4-BE49-F238E27FC236}">
                    <a16:creationId xmlns:a16="http://schemas.microsoft.com/office/drawing/2014/main" id="{858DFFA1-8935-4943-8355-E92CAF3BD3F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5150" y="2402572"/>
                <a:ext cx="331924" cy="33192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or: Curved 11">
                <a:extLst>
                  <a:ext uri="{FF2B5EF4-FFF2-40B4-BE49-F238E27FC236}">
                    <a16:creationId xmlns:a16="http://schemas.microsoft.com/office/drawing/2014/main" id="{570983E9-FCC0-4363-BA76-9C51FA70FB09}"/>
                  </a:ext>
                </a:extLst>
              </p:cNvPr>
              <p:cNvCxnSpPr>
                <a:cxnSpLocks/>
                <a:stCxn id="26" idx="2"/>
                <a:endCxn id="5" idx="0"/>
              </p:cNvCxnSpPr>
              <p:nvPr/>
            </p:nvCxnSpPr>
            <p:spPr>
              <a:xfrm rot="5400000">
                <a:off x="-942927" y="2802276"/>
                <a:ext cx="301521" cy="165961"/>
              </a:xfrm>
              <a:prstGeom prst="curved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43F30A-7132-4726-B92F-A5C0A72FBEB4}"/>
                  </a:ext>
                </a:extLst>
              </p:cNvPr>
              <p:cNvCxnSpPr>
                <a:cxnSpLocks/>
                <a:stCxn id="5" idx="0"/>
              </p:cNvCxnSpPr>
              <p:nvPr/>
            </p:nvCxnSpPr>
            <p:spPr>
              <a:xfrm flipH="1" flipV="1">
                <a:off x="-1172065" y="2805241"/>
                <a:ext cx="296916" cy="23077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388ACF64-BBF3-43E2-B9C0-2371C1947DAB}"/>
                </a:ext>
              </a:extLst>
            </p:cNvPr>
            <p:cNvSpPr/>
            <p:nvPr/>
          </p:nvSpPr>
          <p:spPr>
            <a:xfrm>
              <a:off x="9785927" y="2041222"/>
              <a:ext cx="513317" cy="81491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035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2C604-8FEA-4C54-BDCD-75D9B6739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17" y="3124200"/>
            <a:ext cx="8039100" cy="3572933"/>
          </a:xfrm>
          <a:prstGeom prst="rect">
            <a:avLst/>
          </a:prstGeom>
        </p:spPr>
      </p:pic>
      <p:sp>
        <p:nvSpPr>
          <p:cNvPr id="6" name="Text Box 2">
            <a:extLst>
              <a:ext uri="{FF2B5EF4-FFF2-40B4-BE49-F238E27FC236}">
                <a16:creationId xmlns:a16="http://schemas.microsoft.com/office/drawing/2014/main" id="{D80B98C9-7A19-4CBE-BD9B-EC045A475B27}"/>
              </a:ext>
            </a:extLst>
          </p:cNvPr>
          <p:cNvSpPr txBox="1">
            <a:spLocks noChangeArrowheads="1"/>
          </p:cNvSpPr>
          <p:nvPr/>
        </p:nvSpPr>
        <p:spPr bwMode="auto">
          <a:xfrm>
            <a:off x="-22514" y="0"/>
            <a:ext cx="9166514" cy="523220"/>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Trend in January Ice Cover</a:t>
            </a:r>
          </a:p>
        </p:txBody>
      </p:sp>
      <p:sp>
        <p:nvSpPr>
          <p:cNvPr id="8" name="TextBox 7">
            <a:extLst>
              <a:ext uri="{FF2B5EF4-FFF2-40B4-BE49-F238E27FC236}">
                <a16:creationId xmlns:a16="http://schemas.microsoft.com/office/drawing/2014/main" id="{1E6CBD50-A3D1-4635-B46F-652984720F18}"/>
              </a:ext>
            </a:extLst>
          </p:cNvPr>
          <p:cNvSpPr txBox="1"/>
          <p:nvPr/>
        </p:nvSpPr>
        <p:spPr>
          <a:xfrm>
            <a:off x="-59358" y="6550223"/>
            <a:ext cx="4678525" cy="307777"/>
          </a:xfrm>
          <a:prstGeom prst="rect">
            <a:avLst/>
          </a:prstGeom>
          <a:noFill/>
        </p:spPr>
        <p:txBody>
          <a:bodyPr wrap="none" rtlCol="0">
            <a:spAutoFit/>
          </a:bodyPr>
          <a:lstStyle/>
          <a:p>
            <a:r>
              <a:rPr lang="en-US" sz="1400" dirty="0"/>
              <a:t>Satellite image from UW-Madison. Ice data from NOAA GLERL</a:t>
            </a:r>
          </a:p>
        </p:txBody>
      </p:sp>
      <p:pic>
        <p:nvPicPr>
          <p:cNvPr id="13" name="Picture 12">
            <a:extLst>
              <a:ext uri="{FF2B5EF4-FFF2-40B4-BE49-F238E27FC236}">
                <a16:creationId xmlns:a16="http://schemas.microsoft.com/office/drawing/2014/main" id="{2B8DAEFC-7340-437A-B6DD-3AECB7ABC25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923" t="9766" r="19231" b="68137"/>
          <a:stretch/>
        </p:blipFill>
        <p:spPr>
          <a:xfrm>
            <a:off x="1739968" y="538293"/>
            <a:ext cx="5758398" cy="2726584"/>
          </a:xfrm>
          <a:prstGeom prst="rect">
            <a:avLst/>
          </a:prstGeom>
        </p:spPr>
      </p:pic>
      <p:sp>
        <p:nvSpPr>
          <p:cNvPr id="2" name="Rectangle 1">
            <a:extLst>
              <a:ext uri="{FF2B5EF4-FFF2-40B4-BE49-F238E27FC236}">
                <a16:creationId xmlns:a16="http://schemas.microsoft.com/office/drawing/2014/main" id="{E67E481A-DBB5-4E22-A363-D85B5E3A1227}"/>
              </a:ext>
            </a:extLst>
          </p:cNvPr>
          <p:cNvSpPr/>
          <p:nvPr/>
        </p:nvSpPr>
        <p:spPr>
          <a:xfrm>
            <a:off x="1808704" y="589378"/>
            <a:ext cx="2206439" cy="338554"/>
          </a:xfrm>
          <a:prstGeom prst="rect">
            <a:avLst/>
          </a:prstGeom>
          <a:solidFill>
            <a:schemeClr val="bg1">
              <a:lumMod val="50000"/>
            </a:schemeClr>
          </a:solidFill>
        </p:spPr>
        <p:txBody>
          <a:bodyPr wrap="square">
            <a:spAutoFit/>
          </a:bodyPr>
          <a:lstStyle/>
          <a:p>
            <a:r>
              <a:rPr lang="en-US" sz="1600" dirty="0">
                <a:solidFill>
                  <a:schemeClr val="bg1"/>
                </a:solidFill>
              </a:rPr>
              <a:t>January ~15% ice cover</a:t>
            </a:r>
          </a:p>
        </p:txBody>
      </p:sp>
      <p:sp>
        <p:nvSpPr>
          <p:cNvPr id="7" name="TextBox 6">
            <a:extLst>
              <a:ext uri="{FF2B5EF4-FFF2-40B4-BE49-F238E27FC236}">
                <a16:creationId xmlns:a16="http://schemas.microsoft.com/office/drawing/2014/main" id="{CB52C73D-239F-4010-B353-DA2CE3993710}"/>
              </a:ext>
            </a:extLst>
          </p:cNvPr>
          <p:cNvSpPr txBox="1"/>
          <p:nvPr/>
        </p:nvSpPr>
        <p:spPr>
          <a:xfrm>
            <a:off x="8544383" y="5638800"/>
            <a:ext cx="583814" cy="369332"/>
          </a:xfrm>
          <a:prstGeom prst="rect">
            <a:avLst/>
          </a:prstGeom>
          <a:noFill/>
        </p:spPr>
        <p:txBody>
          <a:bodyPr wrap="none" rtlCol="0">
            <a:spAutoFit/>
          </a:bodyPr>
          <a:lstStyle/>
          <a:p>
            <a:r>
              <a:rPr lang="en-US" dirty="0"/>
              <a:t>15%</a:t>
            </a:r>
          </a:p>
        </p:txBody>
      </p:sp>
    </p:spTree>
    <p:extLst>
      <p:ext uri="{BB962C8B-B14F-4D97-AF65-F5344CB8AC3E}">
        <p14:creationId xmlns:p14="http://schemas.microsoft.com/office/powerpoint/2010/main" val="57146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8600859B-B699-41A0-8EA2-E2B905C3F10A}"/>
              </a:ext>
            </a:extLst>
          </p:cNvPr>
          <p:cNvSpPr txBox="1">
            <a:spLocks noChangeArrowheads="1"/>
          </p:cNvSpPr>
          <p:nvPr/>
        </p:nvSpPr>
        <p:spPr bwMode="auto">
          <a:xfrm>
            <a:off x="-22514" y="0"/>
            <a:ext cx="9166514" cy="830997"/>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Causal Factors Influencing Cisco Recruitment</a:t>
            </a:r>
          </a:p>
          <a:p>
            <a:pPr algn="l" eaLnBrk="1" hangingPunct="1"/>
            <a:r>
              <a:rPr lang="en-US" sz="2000" b="0" dirty="0">
                <a:latin typeface="+mn-lt"/>
              </a:rPr>
              <a:t>  Regression tree analysis of annual recruitment over 37 years</a:t>
            </a:r>
          </a:p>
        </p:txBody>
      </p:sp>
      <p:sp>
        <p:nvSpPr>
          <p:cNvPr id="70" name="TextBox 69">
            <a:extLst>
              <a:ext uri="{FF2B5EF4-FFF2-40B4-BE49-F238E27FC236}">
                <a16:creationId xmlns:a16="http://schemas.microsoft.com/office/drawing/2014/main" id="{D8DAB20E-9803-4EA5-909C-9276102DEBD6}"/>
              </a:ext>
            </a:extLst>
          </p:cNvPr>
          <p:cNvSpPr txBox="1"/>
          <p:nvPr/>
        </p:nvSpPr>
        <p:spPr>
          <a:xfrm>
            <a:off x="229640" y="2362200"/>
            <a:ext cx="8709551" cy="400110"/>
          </a:xfrm>
          <a:prstGeom prst="rect">
            <a:avLst/>
          </a:prstGeom>
          <a:gradFill>
            <a:gsLst>
              <a:gs pos="5000">
                <a:schemeClr val="bg1"/>
              </a:gs>
              <a:gs pos="44000">
                <a:schemeClr val="accent2"/>
              </a:gs>
              <a:gs pos="66000">
                <a:srgbClr val="3399FF"/>
              </a:gs>
            </a:gsLst>
            <a:lin ang="0" scaled="0"/>
          </a:gradFill>
          <a:ln>
            <a:solidFill>
              <a:schemeClr val="tx1"/>
            </a:solidFill>
          </a:ln>
        </p:spPr>
        <p:txBody>
          <a:bodyPr wrap="square" rtlCol="0">
            <a:spAutoFit/>
          </a:bodyPr>
          <a:lstStyle/>
          <a:p>
            <a:r>
              <a:rPr lang="en-US" sz="2000" b="1" dirty="0"/>
              <a:t>FACTOR 1: Early Ice</a:t>
            </a:r>
            <a:r>
              <a:rPr lang="en-US" sz="2000" dirty="0"/>
              <a:t>  January ice cover &lt;15%                         January ice cover &gt;15%</a:t>
            </a:r>
          </a:p>
        </p:txBody>
      </p:sp>
      <p:grpSp>
        <p:nvGrpSpPr>
          <p:cNvPr id="15" name="Group 14">
            <a:extLst>
              <a:ext uri="{FF2B5EF4-FFF2-40B4-BE49-F238E27FC236}">
                <a16:creationId xmlns:a16="http://schemas.microsoft.com/office/drawing/2014/main" id="{1C88CFF3-FF39-4DD6-8793-6EBBBBC428D4}"/>
              </a:ext>
            </a:extLst>
          </p:cNvPr>
          <p:cNvGrpSpPr/>
          <p:nvPr/>
        </p:nvGrpSpPr>
        <p:grpSpPr>
          <a:xfrm>
            <a:off x="419496" y="1526727"/>
            <a:ext cx="418704" cy="384110"/>
            <a:chOff x="457200" y="1526727"/>
            <a:chExt cx="418704" cy="384110"/>
          </a:xfrm>
        </p:grpSpPr>
        <p:sp>
          <p:nvSpPr>
            <p:cNvPr id="6" name="Oval 5">
              <a:extLst>
                <a:ext uri="{FF2B5EF4-FFF2-40B4-BE49-F238E27FC236}">
                  <a16:creationId xmlns:a16="http://schemas.microsoft.com/office/drawing/2014/main" id="{50ED4A6B-3D73-457E-9015-813F2761D9F1}"/>
                </a:ext>
              </a:extLst>
            </p:cNvPr>
            <p:cNvSpPr/>
            <p:nvPr/>
          </p:nvSpPr>
          <p:spPr>
            <a:xfrm>
              <a:off x="475729" y="1526727"/>
              <a:ext cx="365760" cy="36576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60103C-F5C3-4F9B-9CC6-1148EFAB478D}"/>
                </a:ext>
              </a:extLst>
            </p:cNvPr>
            <p:cNvSpPr/>
            <p:nvPr/>
          </p:nvSpPr>
          <p:spPr>
            <a:xfrm>
              <a:off x="457200" y="1541505"/>
              <a:ext cx="418704" cy="369332"/>
            </a:xfrm>
            <a:prstGeom prst="rect">
              <a:avLst/>
            </a:prstGeom>
          </p:spPr>
          <p:txBody>
            <a:bodyPr wrap="none">
              <a:spAutoFit/>
            </a:bodyPr>
            <a:lstStyle/>
            <a:p>
              <a:r>
                <a:rPr lang="en-US" dirty="0"/>
                <a:t>19</a:t>
              </a:r>
            </a:p>
          </p:txBody>
        </p:sp>
      </p:grpSp>
      <p:grpSp>
        <p:nvGrpSpPr>
          <p:cNvPr id="18" name="Group 17">
            <a:extLst>
              <a:ext uri="{FF2B5EF4-FFF2-40B4-BE49-F238E27FC236}">
                <a16:creationId xmlns:a16="http://schemas.microsoft.com/office/drawing/2014/main" id="{2D66C495-3CEC-4405-87B3-4D944E15FA4D}"/>
              </a:ext>
            </a:extLst>
          </p:cNvPr>
          <p:cNvGrpSpPr/>
          <p:nvPr/>
        </p:nvGrpSpPr>
        <p:grpSpPr>
          <a:xfrm>
            <a:off x="904079" y="1523325"/>
            <a:ext cx="2025379" cy="423733"/>
            <a:chOff x="904079" y="1523325"/>
            <a:chExt cx="2025379" cy="423733"/>
          </a:xfrm>
        </p:grpSpPr>
        <p:sp>
          <p:nvSpPr>
            <p:cNvPr id="156" name="Oval 155">
              <a:extLst>
                <a:ext uri="{FF2B5EF4-FFF2-40B4-BE49-F238E27FC236}">
                  <a16:creationId xmlns:a16="http://schemas.microsoft.com/office/drawing/2014/main" id="{47803FC8-3A3C-4A60-87B2-8E9A8ADF8F1D}"/>
                </a:ext>
              </a:extLst>
            </p:cNvPr>
            <p:cNvSpPr/>
            <p:nvPr/>
          </p:nvSpPr>
          <p:spPr>
            <a:xfrm>
              <a:off x="904079"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F0AE6D52-DED3-4E4B-BEA6-482FF8F70D83}"/>
                </a:ext>
              </a:extLst>
            </p:cNvPr>
            <p:cNvSpPr/>
            <p:nvPr/>
          </p:nvSpPr>
          <p:spPr>
            <a:xfrm>
              <a:off x="904079"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074DE04-31AB-4C71-AA40-B15709C0BDED}"/>
                </a:ext>
              </a:extLst>
            </p:cNvPr>
            <p:cNvSpPr/>
            <p:nvPr/>
          </p:nvSpPr>
          <p:spPr>
            <a:xfrm>
              <a:off x="1134636"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F658484-59FE-4B3E-9561-62B1117BF913}"/>
                </a:ext>
              </a:extLst>
            </p:cNvPr>
            <p:cNvSpPr/>
            <p:nvPr/>
          </p:nvSpPr>
          <p:spPr>
            <a:xfrm>
              <a:off x="1365193"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74B2B61-565B-4B18-B3A3-E5041861640A}"/>
                </a:ext>
              </a:extLst>
            </p:cNvPr>
            <p:cNvSpPr/>
            <p:nvPr/>
          </p:nvSpPr>
          <p:spPr>
            <a:xfrm>
              <a:off x="1365193"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B7A6967-FF1C-4D1B-B69F-1638009AA2ED}"/>
                </a:ext>
              </a:extLst>
            </p:cNvPr>
            <p:cNvSpPr/>
            <p:nvPr/>
          </p:nvSpPr>
          <p:spPr>
            <a:xfrm>
              <a:off x="1595750"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9C56BCE-A1E1-4AED-8950-06CF73C67F61}"/>
                </a:ext>
              </a:extLst>
            </p:cNvPr>
            <p:cNvSpPr/>
            <p:nvPr/>
          </p:nvSpPr>
          <p:spPr>
            <a:xfrm>
              <a:off x="1826307"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4F996D5B-C1D0-4FA0-B3E8-75FEC03AFBBD}"/>
                </a:ext>
              </a:extLst>
            </p:cNvPr>
            <p:cNvSpPr/>
            <p:nvPr/>
          </p:nvSpPr>
          <p:spPr>
            <a:xfrm>
              <a:off x="2056864"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BF0F088-CF11-489C-8B56-3F70282CA56C}"/>
                </a:ext>
              </a:extLst>
            </p:cNvPr>
            <p:cNvSpPr/>
            <p:nvPr/>
          </p:nvSpPr>
          <p:spPr>
            <a:xfrm>
              <a:off x="1595750"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D0ED05DE-0016-4AE3-9616-D8F2EF7C5C3C}"/>
                </a:ext>
              </a:extLst>
            </p:cNvPr>
            <p:cNvSpPr/>
            <p:nvPr/>
          </p:nvSpPr>
          <p:spPr>
            <a:xfrm>
              <a:off x="1826307"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D623B73-2D13-41FE-8AC9-9FA6D3ADC3AE}"/>
                </a:ext>
              </a:extLst>
            </p:cNvPr>
            <p:cNvSpPr/>
            <p:nvPr/>
          </p:nvSpPr>
          <p:spPr>
            <a:xfrm>
              <a:off x="2056864"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0426E61-8CB6-40E8-BFF4-7F4E320D07E2}"/>
                </a:ext>
              </a:extLst>
            </p:cNvPr>
            <p:cNvSpPr/>
            <p:nvPr/>
          </p:nvSpPr>
          <p:spPr>
            <a:xfrm>
              <a:off x="1134636"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618D6525-9C30-45A4-BAC0-4632C94420D2}"/>
                </a:ext>
              </a:extLst>
            </p:cNvPr>
            <p:cNvSpPr/>
            <p:nvPr/>
          </p:nvSpPr>
          <p:spPr>
            <a:xfrm>
              <a:off x="2289378"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A011AE0-A522-4B29-B1BC-0C1407379C74}"/>
                </a:ext>
              </a:extLst>
            </p:cNvPr>
            <p:cNvSpPr/>
            <p:nvPr/>
          </p:nvSpPr>
          <p:spPr>
            <a:xfrm>
              <a:off x="2517978"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76F038FA-45EF-47C8-9AFA-2B89041E2D82}"/>
                </a:ext>
              </a:extLst>
            </p:cNvPr>
            <p:cNvSpPr/>
            <p:nvPr/>
          </p:nvSpPr>
          <p:spPr>
            <a:xfrm>
              <a:off x="2289378"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35D6270-0FCF-4D11-BD49-55744A4FF328}"/>
                </a:ext>
              </a:extLst>
            </p:cNvPr>
            <p:cNvSpPr/>
            <p:nvPr/>
          </p:nvSpPr>
          <p:spPr>
            <a:xfrm>
              <a:off x="2517978"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34DED47-7135-4C5D-87F5-407E1B36503E}"/>
                </a:ext>
              </a:extLst>
            </p:cNvPr>
            <p:cNvSpPr/>
            <p:nvPr/>
          </p:nvSpPr>
          <p:spPr>
            <a:xfrm>
              <a:off x="2746578"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E34DE8E-4F81-4DD2-9901-BD8BE1FB13DC}"/>
              </a:ext>
            </a:extLst>
          </p:cNvPr>
          <p:cNvGrpSpPr/>
          <p:nvPr/>
        </p:nvGrpSpPr>
        <p:grpSpPr>
          <a:xfrm>
            <a:off x="4408948" y="1523325"/>
            <a:ext cx="1318148" cy="423733"/>
            <a:chOff x="4408948" y="1523325"/>
            <a:chExt cx="1318148" cy="423733"/>
          </a:xfrm>
          <a:solidFill>
            <a:srgbClr val="FFCCFF"/>
          </a:solidFill>
        </p:grpSpPr>
        <p:sp>
          <p:nvSpPr>
            <p:cNvPr id="174" name="Oval 173">
              <a:extLst>
                <a:ext uri="{FF2B5EF4-FFF2-40B4-BE49-F238E27FC236}">
                  <a16:creationId xmlns:a16="http://schemas.microsoft.com/office/drawing/2014/main" id="{22A65598-208A-438A-92B8-5CE5892F69E4}"/>
                </a:ext>
              </a:extLst>
            </p:cNvPr>
            <p:cNvSpPr/>
            <p:nvPr/>
          </p:nvSpPr>
          <p:spPr>
            <a:xfrm>
              <a:off x="4408948"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F198D26-9510-4B7F-BFE1-78F077FE3240}"/>
                </a:ext>
              </a:extLst>
            </p:cNvPr>
            <p:cNvSpPr/>
            <p:nvPr/>
          </p:nvSpPr>
          <p:spPr>
            <a:xfrm>
              <a:off x="4408948"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B488DBD-FEDD-45C7-9386-7FA28CB07AD4}"/>
                </a:ext>
              </a:extLst>
            </p:cNvPr>
            <p:cNvSpPr/>
            <p:nvPr/>
          </p:nvSpPr>
          <p:spPr>
            <a:xfrm>
              <a:off x="4636002"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F47D098-9217-4B9C-8A09-79CAC26AAA16}"/>
                </a:ext>
              </a:extLst>
            </p:cNvPr>
            <p:cNvSpPr/>
            <p:nvPr/>
          </p:nvSpPr>
          <p:spPr>
            <a:xfrm>
              <a:off x="4863056"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22783E6-AD44-446F-970B-8D7C6ECA3B8F}"/>
                </a:ext>
              </a:extLst>
            </p:cNvPr>
            <p:cNvSpPr/>
            <p:nvPr/>
          </p:nvSpPr>
          <p:spPr>
            <a:xfrm>
              <a:off x="4863056"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C29C3B97-ECE2-4781-8565-A130397E2744}"/>
                </a:ext>
              </a:extLst>
            </p:cNvPr>
            <p:cNvSpPr/>
            <p:nvPr/>
          </p:nvSpPr>
          <p:spPr>
            <a:xfrm>
              <a:off x="5317164"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E2452772-0D44-4F15-9867-D09FFB3E6EBF}"/>
                </a:ext>
              </a:extLst>
            </p:cNvPr>
            <p:cNvSpPr/>
            <p:nvPr/>
          </p:nvSpPr>
          <p:spPr>
            <a:xfrm>
              <a:off x="5544216"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20F18796-45C2-4A0A-847F-87EE80DB1980}"/>
                </a:ext>
              </a:extLst>
            </p:cNvPr>
            <p:cNvSpPr/>
            <p:nvPr/>
          </p:nvSpPr>
          <p:spPr>
            <a:xfrm>
              <a:off x="5317164"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88984A6-A419-44E0-B4AE-21AFBDF5DDEE}"/>
                </a:ext>
              </a:extLst>
            </p:cNvPr>
            <p:cNvSpPr/>
            <p:nvPr/>
          </p:nvSpPr>
          <p:spPr>
            <a:xfrm>
              <a:off x="5090110"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73C895ED-36F5-4C91-BB5E-86AF663FB279}"/>
                </a:ext>
              </a:extLst>
            </p:cNvPr>
            <p:cNvSpPr/>
            <p:nvPr/>
          </p:nvSpPr>
          <p:spPr>
            <a:xfrm>
              <a:off x="5090110"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FBF0214-A2FA-4294-BFDD-4DE942F91366}"/>
                </a:ext>
              </a:extLst>
            </p:cNvPr>
            <p:cNvSpPr/>
            <p:nvPr/>
          </p:nvSpPr>
          <p:spPr>
            <a:xfrm>
              <a:off x="4636002"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459098DA-B622-4D39-8DC7-53C9F287E1EA}"/>
                </a:ext>
              </a:extLst>
            </p:cNvPr>
            <p:cNvSpPr/>
            <p:nvPr/>
          </p:nvSpPr>
          <p:spPr>
            <a:xfrm>
              <a:off x="5544216"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3" name="Oval 192">
            <a:extLst>
              <a:ext uri="{FF2B5EF4-FFF2-40B4-BE49-F238E27FC236}">
                <a16:creationId xmlns:a16="http://schemas.microsoft.com/office/drawing/2014/main" id="{EC59A022-A949-4B72-8A06-A8A3458B14D4}"/>
              </a:ext>
            </a:extLst>
          </p:cNvPr>
          <p:cNvSpPr/>
          <p:nvPr/>
        </p:nvSpPr>
        <p:spPr>
          <a:xfrm>
            <a:off x="3912672" y="1552311"/>
            <a:ext cx="365760" cy="36576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3337F608-1F88-4BB5-BCEC-DBD4A5A6CA11}"/>
              </a:ext>
            </a:extLst>
          </p:cNvPr>
          <p:cNvSpPr/>
          <p:nvPr/>
        </p:nvSpPr>
        <p:spPr>
          <a:xfrm>
            <a:off x="3886200" y="1550525"/>
            <a:ext cx="418704" cy="369332"/>
          </a:xfrm>
          <a:prstGeom prst="rect">
            <a:avLst/>
          </a:prstGeom>
        </p:spPr>
        <p:txBody>
          <a:bodyPr wrap="none">
            <a:spAutoFit/>
          </a:bodyPr>
          <a:lstStyle/>
          <a:p>
            <a:r>
              <a:rPr lang="en-US" dirty="0"/>
              <a:t>12</a:t>
            </a:r>
          </a:p>
        </p:txBody>
      </p:sp>
      <p:grpSp>
        <p:nvGrpSpPr>
          <p:cNvPr id="21" name="Group 20">
            <a:extLst>
              <a:ext uri="{FF2B5EF4-FFF2-40B4-BE49-F238E27FC236}">
                <a16:creationId xmlns:a16="http://schemas.microsoft.com/office/drawing/2014/main" id="{F19EB026-0A1E-4CCF-8C7D-49A15AE6EDF5}"/>
              </a:ext>
            </a:extLst>
          </p:cNvPr>
          <p:cNvGrpSpPr/>
          <p:nvPr/>
        </p:nvGrpSpPr>
        <p:grpSpPr>
          <a:xfrm>
            <a:off x="7488344" y="1523325"/>
            <a:ext cx="866878" cy="423733"/>
            <a:chOff x="7488344" y="1523325"/>
            <a:chExt cx="866878" cy="423733"/>
          </a:xfrm>
          <a:solidFill>
            <a:srgbClr val="FF9900"/>
          </a:solidFill>
        </p:grpSpPr>
        <p:sp>
          <p:nvSpPr>
            <p:cNvPr id="186" name="Oval 185">
              <a:extLst>
                <a:ext uri="{FF2B5EF4-FFF2-40B4-BE49-F238E27FC236}">
                  <a16:creationId xmlns:a16="http://schemas.microsoft.com/office/drawing/2014/main" id="{916700D1-B139-4E1E-94EB-53B977C03063}"/>
                </a:ext>
              </a:extLst>
            </p:cNvPr>
            <p:cNvSpPr/>
            <p:nvPr/>
          </p:nvSpPr>
          <p:spPr>
            <a:xfrm>
              <a:off x="7488344"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6BADCF8-CE41-4A31-9A97-78CE6A3F548D}"/>
                </a:ext>
              </a:extLst>
            </p:cNvPr>
            <p:cNvSpPr/>
            <p:nvPr/>
          </p:nvSpPr>
          <p:spPr>
            <a:xfrm>
              <a:off x="7716343"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37FF33D-2341-4B28-9116-F7F0CEC764E1}"/>
                </a:ext>
              </a:extLst>
            </p:cNvPr>
            <p:cNvSpPr/>
            <p:nvPr/>
          </p:nvSpPr>
          <p:spPr>
            <a:xfrm>
              <a:off x="7944342"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4AF054C-99E7-47DB-87BB-38435FA5D4CD}"/>
                </a:ext>
              </a:extLst>
            </p:cNvPr>
            <p:cNvSpPr/>
            <p:nvPr/>
          </p:nvSpPr>
          <p:spPr>
            <a:xfrm>
              <a:off x="7488344"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4BE98E0-EA5C-41EC-BB3B-E3A47A25D134}"/>
                </a:ext>
              </a:extLst>
            </p:cNvPr>
            <p:cNvSpPr/>
            <p:nvPr/>
          </p:nvSpPr>
          <p:spPr>
            <a:xfrm>
              <a:off x="7716343"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6C073E07-1A8E-4781-9CC6-8C471C92819C}"/>
                </a:ext>
              </a:extLst>
            </p:cNvPr>
            <p:cNvSpPr/>
            <p:nvPr/>
          </p:nvSpPr>
          <p:spPr>
            <a:xfrm>
              <a:off x="7944342"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BF6E8A8-E10F-4EE1-BC04-ACDA54DBC4A2}"/>
                </a:ext>
              </a:extLst>
            </p:cNvPr>
            <p:cNvSpPr/>
            <p:nvPr/>
          </p:nvSpPr>
          <p:spPr>
            <a:xfrm>
              <a:off x="8172342"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12DFB50-7753-41DB-8222-1F8F9F45B6F6}"/>
              </a:ext>
            </a:extLst>
          </p:cNvPr>
          <p:cNvGrpSpPr/>
          <p:nvPr/>
        </p:nvGrpSpPr>
        <p:grpSpPr>
          <a:xfrm>
            <a:off x="7011401" y="1550525"/>
            <a:ext cx="365760" cy="369332"/>
            <a:chOff x="7011401" y="1539360"/>
            <a:chExt cx="365760" cy="369332"/>
          </a:xfrm>
        </p:grpSpPr>
        <p:sp>
          <p:nvSpPr>
            <p:cNvPr id="196" name="Oval 195">
              <a:extLst>
                <a:ext uri="{FF2B5EF4-FFF2-40B4-BE49-F238E27FC236}">
                  <a16:creationId xmlns:a16="http://schemas.microsoft.com/office/drawing/2014/main" id="{4F95AA9E-5484-429D-8A7C-777BAB1EC289}"/>
                </a:ext>
              </a:extLst>
            </p:cNvPr>
            <p:cNvSpPr/>
            <p:nvPr/>
          </p:nvSpPr>
          <p:spPr>
            <a:xfrm>
              <a:off x="7011401" y="1541146"/>
              <a:ext cx="365760" cy="365760"/>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7" name="Rectangle 196">
              <a:extLst>
                <a:ext uri="{FF2B5EF4-FFF2-40B4-BE49-F238E27FC236}">
                  <a16:creationId xmlns:a16="http://schemas.microsoft.com/office/drawing/2014/main" id="{30826BEE-E07C-4BFB-9A61-506DA1B93562}"/>
                </a:ext>
              </a:extLst>
            </p:cNvPr>
            <p:cNvSpPr/>
            <p:nvPr/>
          </p:nvSpPr>
          <p:spPr>
            <a:xfrm>
              <a:off x="7016989" y="1539360"/>
              <a:ext cx="354584" cy="369332"/>
            </a:xfrm>
            <a:prstGeom prst="rect">
              <a:avLst/>
            </a:prstGeom>
          </p:spPr>
          <p:txBody>
            <a:bodyPr wrap="none">
              <a:spAutoFit/>
            </a:bodyPr>
            <a:lstStyle/>
            <a:p>
              <a:r>
                <a:rPr lang="en-US" dirty="0"/>
                <a:t> 7</a:t>
              </a:r>
            </a:p>
          </p:txBody>
        </p:sp>
      </p:grpSp>
      <p:grpSp>
        <p:nvGrpSpPr>
          <p:cNvPr id="20" name="Group 19">
            <a:extLst>
              <a:ext uri="{FF2B5EF4-FFF2-40B4-BE49-F238E27FC236}">
                <a16:creationId xmlns:a16="http://schemas.microsoft.com/office/drawing/2014/main" id="{C6B066CB-700E-4351-B72B-BDF418FCA0AB}"/>
              </a:ext>
            </a:extLst>
          </p:cNvPr>
          <p:cNvGrpSpPr/>
          <p:nvPr/>
        </p:nvGrpSpPr>
        <p:grpSpPr>
          <a:xfrm>
            <a:off x="6652006" y="3007618"/>
            <a:ext cx="886832" cy="657795"/>
            <a:chOff x="6230248" y="2869145"/>
            <a:chExt cx="886832" cy="657795"/>
          </a:xfrm>
          <a:solidFill>
            <a:srgbClr val="FFCCFF"/>
          </a:solidFill>
        </p:grpSpPr>
        <p:sp>
          <p:nvSpPr>
            <p:cNvPr id="204" name="Oval 203">
              <a:extLst>
                <a:ext uri="{FF2B5EF4-FFF2-40B4-BE49-F238E27FC236}">
                  <a16:creationId xmlns:a16="http://schemas.microsoft.com/office/drawing/2014/main" id="{ED847699-08EA-43BF-9F8D-3D3565AF01BC}"/>
                </a:ext>
              </a:extLst>
            </p:cNvPr>
            <p:cNvSpPr/>
            <p:nvPr/>
          </p:nvSpPr>
          <p:spPr>
            <a:xfrm>
              <a:off x="6230248" y="286914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7DF4887-B6C9-41C5-B5F9-721299F1C1B0}"/>
                </a:ext>
              </a:extLst>
            </p:cNvPr>
            <p:cNvSpPr/>
            <p:nvPr/>
          </p:nvSpPr>
          <p:spPr>
            <a:xfrm>
              <a:off x="6230248" y="310682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DC42BD8-0F1C-42E2-B0DB-2B121EA27DB7}"/>
                </a:ext>
              </a:extLst>
            </p:cNvPr>
            <p:cNvSpPr/>
            <p:nvPr/>
          </p:nvSpPr>
          <p:spPr>
            <a:xfrm>
              <a:off x="6477000" y="310682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23850613-F890-4E10-8557-DA07763923B9}"/>
                </a:ext>
              </a:extLst>
            </p:cNvPr>
            <p:cNvSpPr/>
            <p:nvPr/>
          </p:nvSpPr>
          <p:spPr>
            <a:xfrm>
              <a:off x="6705600" y="286914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E6081C4-7B44-447D-B012-86506D4DB0B6}"/>
                </a:ext>
              </a:extLst>
            </p:cNvPr>
            <p:cNvSpPr/>
            <p:nvPr/>
          </p:nvSpPr>
          <p:spPr>
            <a:xfrm>
              <a:off x="6705600" y="310682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EF6C522B-F40D-42C2-8CF6-99E11D7ADF29}"/>
                </a:ext>
              </a:extLst>
            </p:cNvPr>
            <p:cNvSpPr/>
            <p:nvPr/>
          </p:nvSpPr>
          <p:spPr>
            <a:xfrm>
              <a:off x="6230248" y="334406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FAC0B48-0688-4480-95E4-C3770063DCEF}"/>
                </a:ext>
              </a:extLst>
            </p:cNvPr>
            <p:cNvSpPr/>
            <p:nvPr/>
          </p:nvSpPr>
          <p:spPr>
            <a:xfrm>
              <a:off x="6477000" y="334406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DEDFA0E-24D9-4DCB-9AD0-4CD70F4C8AB7}"/>
                </a:ext>
              </a:extLst>
            </p:cNvPr>
            <p:cNvSpPr/>
            <p:nvPr/>
          </p:nvSpPr>
          <p:spPr>
            <a:xfrm>
              <a:off x="6705600" y="334406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A1A3ADE-37A1-4805-BB0D-E6109C1EC92F}"/>
                </a:ext>
              </a:extLst>
            </p:cNvPr>
            <p:cNvSpPr/>
            <p:nvPr/>
          </p:nvSpPr>
          <p:spPr>
            <a:xfrm>
              <a:off x="6934200" y="286914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33C54E81-EBB8-4FA7-89AB-124E398F28EC}"/>
                </a:ext>
              </a:extLst>
            </p:cNvPr>
            <p:cNvSpPr/>
            <p:nvPr/>
          </p:nvSpPr>
          <p:spPr>
            <a:xfrm>
              <a:off x="6934200" y="310682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5C77785-6F20-4115-95E9-FEB865B3A513}"/>
                </a:ext>
              </a:extLst>
            </p:cNvPr>
            <p:cNvSpPr/>
            <p:nvPr/>
          </p:nvSpPr>
          <p:spPr>
            <a:xfrm>
              <a:off x="6477000" y="286914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A2B870BD-2A95-4E66-A803-55617D1693D8}"/>
              </a:ext>
            </a:extLst>
          </p:cNvPr>
          <p:cNvSpPr/>
          <p:nvPr/>
        </p:nvSpPr>
        <p:spPr>
          <a:xfrm>
            <a:off x="517526" y="1066800"/>
            <a:ext cx="2351606" cy="369332"/>
          </a:xfrm>
          <a:prstGeom prst="rect">
            <a:avLst/>
          </a:prstGeom>
        </p:spPr>
        <p:txBody>
          <a:bodyPr wrap="none">
            <a:spAutoFit/>
          </a:bodyPr>
          <a:lstStyle/>
          <a:p>
            <a:r>
              <a:rPr lang="en-US" b="1" dirty="0"/>
              <a:t>None-Low recruitment</a:t>
            </a:r>
          </a:p>
        </p:txBody>
      </p:sp>
      <p:sp>
        <p:nvSpPr>
          <p:cNvPr id="8" name="Rectangle 7">
            <a:extLst>
              <a:ext uri="{FF2B5EF4-FFF2-40B4-BE49-F238E27FC236}">
                <a16:creationId xmlns:a16="http://schemas.microsoft.com/office/drawing/2014/main" id="{C59679AC-2D95-4A52-BBAA-754540A06940}"/>
              </a:ext>
            </a:extLst>
          </p:cNvPr>
          <p:cNvSpPr/>
          <p:nvPr/>
        </p:nvSpPr>
        <p:spPr>
          <a:xfrm>
            <a:off x="3480398" y="1066800"/>
            <a:ext cx="2768002" cy="369332"/>
          </a:xfrm>
          <a:prstGeom prst="rect">
            <a:avLst/>
          </a:prstGeom>
        </p:spPr>
        <p:txBody>
          <a:bodyPr wrap="none">
            <a:spAutoFit/>
          </a:bodyPr>
          <a:lstStyle/>
          <a:p>
            <a:r>
              <a:rPr lang="en-US" b="1" dirty="0"/>
              <a:t>Low-moderate recruitment</a:t>
            </a:r>
          </a:p>
        </p:txBody>
      </p:sp>
      <p:sp>
        <p:nvSpPr>
          <p:cNvPr id="9" name="Rectangle 8">
            <a:extLst>
              <a:ext uri="{FF2B5EF4-FFF2-40B4-BE49-F238E27FC236}">
                <a16:creationId xmlns:a16="http://schemas.microsoft.com/office/drawing/2014/main" id="{65C21451-3091-4C1A-A516-A1FE8034547D}"/>
              </a:ext>
            </a:extLst>
          </p:cNvPr>
          <p:cNvSpPr/>
          <p:nvPr/>
        </p:nvSpPr>
        <p:spPr>
          <a:xfrm>
            <a:off x="6774361" y="1066800"/>
            <a:ext cx="1808637" cy="369332"/>
          </a:xfrm>
          <a:prstGeom prst="rect">
            <a:avLst/>
          </a:prstGeom>
        </p:spPr>
        <p:txBody>
          <a:bodyPr wrap="none">
            <a:spAutoFit/>
          </a:bodyPr>
          <a:lstStyle/>
          <a:p>
            <a:r>
              <a:rPr lang="en-US" b="1" dirty="0"/>
              <a:t>High recruitment</a:t>
            </a:r>
          </a:p>
        </p:txBody>
      </p:sp>
      <p:grpSp>
        <p:nvGrpSpPr>
          <p:cNvPr id="16" name="Group 15">
            <a:extLst>
              <a:ext uri="{FF2B5EF4-FFF2-40B4-BE49-F238E27FC236}">
                <a16:creationId xmlns:a16="http://schemas.microsoft.com/office/drawing/2014/main" id="{2D3D2715-C22B-4483-8A4D-FE0C171BC2A5}"/>
              </a:ext>
            </a:extLst>
          </p:cNvPr>
          <p:cNvGrpSpPr/>
          <p:nvPr/>
        </p:nvGrpSpPr>
        <p:grpSpPr>
          <a:xfrm>
            <a:off x="2594583" y="3021545"/>
            <a:ext cx="1596417" cy="666833"/>
            <a:chOff x="1832583" y="2869145"/>
            <a:chExt cx="1596417" cy="666833"/>
          </a:xfrm>
        </p:grpSpPr>
        <p:sp>
          <p:nvSpPr>
            <p:cNvPr id="4" name="Oval 3">
              <a:extLst>
                <a:ext uri="{FF2B5EF4-FFF2-40B4-BE49-F238E27FC236}">
                  <a16:creationId xmlns:a16="http://schemas.microsoft.com/office/drawing/2014/main" id="{AF409AD9-8717-4BEA-9FB0-8C4E416C797F}"/>
                </a:ext>
              </a:extLst>
            </p:cNvPr>
            <p:cNvSpPr/>
            <p:nvPr/>
          </p:nvSpPr>
          <p:spPr>
            <a:xfrm>
              <a:off x="2115290" y="286914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1D5C71-2B8B-4F3D-BB08-C9B7C1F75AD5}"/>
                </a:ext>
              </a:extLst>
            </p:cNvPr>
            <p:cNvSpPr/>
            <p:nvPr/>
          </p:nvSpPr>
          <p:spPr>
            <a:xfrm>
              <a:off x="2115290" y="311112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7CF4BE3-F323-4E6A-A71F-EC8B42A2D1FE}"/>
                </a:ext>
              </a:extLst>
            </p:cNvPr>
            <p:cNvSpPr/>
            <p:nvPr/>
          </p:nvSpPr>
          <p:spPr>
            <a:xfrm>
              <a:off x="2397997" y="311112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A490FA-771B-4742-937D-7BDB7C11EFE6}"/>
                </a:ext>
              </a:extLst>
            </p:cNvPr>
            <p:cNvSpPr/>
            <p:nvPr/>
          </p:nvSpPr>
          <p:spPr>
            <a:xfrm>
              <a:off x="2680704" y="286914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6FEA068-F5B9-4B41-B7A0-C41AF364C311}"/>
                </a:ext>
              </a:extLst>
            </p:cNvPr>
            <p:cNvSpPr/>
            <p:nvPr/>
          </p:nvSpPr>
          <p:spPr>
            <a:xfrm>
              <a:off x="2680704" y="311112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AB5834D-DA9A-4A14-A57D-C89E3C1DA3D3}"/>
                </a:ext>
              </a:extLst>
            </p:cNvPr>
            <p:cNvSpPr/>
            <p:nvPr/>
          </p:nvSpPr>
          <p:spPr>
            <a:xfrm>
              <a:off x="2115290" y="335309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05FABA1-18E1-477C-8E0A-BC2425E3ED92}"/>
                </a:ext>
              </a:extLst>
            </p:cNvPr>
            <p:cNvSpPr/>
            <p:nvPr/>
          </p:nvSpPr>
          <p:spPr>
            <a:xfrm>
              <a:off x="2397997" y="335309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7202782-9BA3-40D6-A37F-415EC3439E78}"/>
                </a:ext>
              </a:extLst>
            </p:cNvPr>
            <p:cNvSpPr/>
            <p:nvPr/>
          </p:nvSpPr>
          <p:spPr>
            <a:xfrm>
              <a:off x="2680704" y="335309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A7BBCAF-0B72-415F-BE51-0C1E0AF80567}"/>
                </a:ext>
              </a:extLst>
            </p:cNvPr>
            <p:cNvSpPr/>
            <p:nvPr/>
          </p:nvSpPr>
          <p:spPr>
            <a:xfrm>
              <a:off x="1832583" y="286914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BE152DB-3ECB-44A2-A300-7C1746866BD6}"/>
                </a:ext>
              </a:extLst>
            </p:cNvPr>
            <p:cNvSpPr/>
            <p:nvPr/>
          </p:nvSpPr>
          <p:spPr>
            <a:xfrm>
              <a:off x="1832583" y="311112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63B00CF-F4F7-4B64-97F6-DF78CB5B4738}"/>
                </a:ext>
              </a:extLst>
            </p:cNvPr>
            <p:cNvSpPr/>
            <p:nvPr/>
          </p:nvSpPr>
          <p:spPr>
            <a:xfrm>
              <a:off x="2397997" y="286914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09010FE-D014-4E75-AF36-B650ECB11BB8}"/>
                </a:ext>
              </a:extLst>
            </p:cNvPr>
            <p:cNvSpPr/>
            <p:nvPr/>
          </p:nvSpPr>
          <p:spPr>
            <a:xfrm>
              <a:off x="2963411" y="2869145"/>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F368352-4465-48AA-8085-78715AF38821}"/>
                </a:ext>
              </a:extLst>
            </p:cNvPr>
            <p:cNvSpPr/>
            <p:nvPr/>
          </p:nvSpPr>
          <p:spPr>
            <a:xfrm>
              <a:off x="3246120" y="2869145"/>
              <a:ext cx="182880" cy="182880"/>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6B2D3856-F5EE-4BD3-AB0C-45472C1202B6}"/>
                </a:ext>
              </a:extLst>
            </p:cNvPr>
            <p:cNvSpPr/>
            <p:nvPr/>
          </p:nvSpPr>
          <p:spPr>
            <a:xfrm>
              <a:off x="1832583" y="335309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 name="Group 248">
            <a:extLst>
              <a:ext uri="{FF2B5EF4-FFF2-40B4-BE49-F238E27FC236}">
                <a16:creationId xmlns:a16="http://schemas.microsoft.com/office/drawing/2014/main" id="{06EEC198-5BDB-4B96-8106-DDCA8596002E}"/>
              </a:ext>
            </a:extLst>
          </p:cNvPr>
          <p:cNvGrpSpPr/>
          <p:nvPr/>
        </p:nvGrpSpPr>
        <p:grpSpPr>
          <a:xfrm>
            <a:off x="7743122" y="3007618"/>
            <a:ext cx="638878" cy="423733"/>
            <a:chOff x="7488344" y="1523325"/>
            <a:chExt cx="638878" cy="423733"/>
          </a:xfrm>
          <a:solidFill>
            <a:srgbClr val="FF9900"/>
          </a:solidFill>
        </p:grpSpPr>
        <p:sp>
          <p:nvSpPr>
            <p:cNvPr id="250" name="Oval 249">
              <a:extLst>
                <a:ext uri="{FF2B5EF4-FFF2-40B4-BE49-F238E27FC236}">
                  <a16:creationId xmlns:a16="http://schemas.microsoft.com/office/drawing/2014/main" id="{EF794FE2-A642-434B-9EFC-16C4761CEE95}"/>
                </a:ext>
              </a:extLst>
            </p:cNvPr>
            <p:cNvSpPr/>
            <p:nvPr/>
          </p:nvSpPr>
          <p:spPr>
            <a:xfrm>
              <a:off x="7488344"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088729F9-45C9-42DB-8052-4C8C0286810A}"/>
                </a:ext>
              </a:extLst>
            </p:cNvPr>
            <p:cNvSpPr/>
            <p:nvPr/>
          </p:nvSpPr>
          <p:spPr>
            <a:xfrm>
              <a:off x="7716343"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D296119D-43B9-4626-84CA-5751AA615460}"/>
                </a:ext>
              </a:extLst>
            </p:cNvPr>
            <p:cNvSpPr/>
            <p:nvPr/>
          </p:nvSpPr>
          <p:spPr>
            <a:xfrm>
              <a:off x="7944342"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8F0637BD-B012-469F-B8C9-3F45F7104ECA}"/>
                </a:ext>
              </a:extLst>
            </p:cNvPr>
            <p:cNvSpPr/>
            <p:nvPr/>
          </p:nvSpPr>
          <p:spPr>
            <a:xfrm>
              <a:off x="7488344"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06B13CAE-8AC7-4872-8121-E0F8DA1B9B72}"/>
                </a:ext>
              </a:extLst>
            </p:cNvPr>
            <p:cNvSpPr/>
            <p:nvPr/>
          </p:nvSpPr>
          <p:spPr>
            <a:xfrm>
              <a:off x="7716343"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3FD75BA9-106C-402F-9DBA-DA628B379257}"/>
                </a:ext>
              </a:extLst>
            </p:cNvPr>
            <p:cNvSpPr/>
            <p:nvPr/>
          </p:nvSpPr>
          <p:spPr>
            <a:xfrm>
              <a:off x="7944342"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7A8B8E80-70A7-45AB-9C32-0D60499C4CD6}"/>
              </a:ext>
            </a:extLst>
          </p:cNvPr>
          <p:cNvSpPr txBox="1"/>
          <p:nvPr/>
        </p:nvSpPr>
        <p:spPr>
          <a:xfrm>
            <a:off x="1244777" y="4648200"/>
            <a:ext cx="6258623" cy="400110"/>
          </a:xfrm>
          <a:prstGeom prst="rect">
            <a:avLst/>
          </a:prstGeom>
          <a:gradFill flip="none" rotWithShape="0">
            <a:gsLst>
              <a:gs pos="24000">
                <a:schemeClr val="accent1">
                  <a:lumMod val="5000"/>
                  <a:lumOff val="95000"/>
                </a:schemeClr>
              </a:gs>
              <a:gs pos="42000">
                <a:srgbClr val="FF9900"/>
              </a:gs>
              <a:gs pos="85000">
                <a:srgbClr val="3399FF"/>
              </a:gs>
            </a:gsLst>
            <a:lin ang="0" scaled="0"/>
            <a:tileRect/>
          </a:gradFill>
          <a:ln>
            <a:solidFill>
              <a:schemeClr val="tx1"/>
            </a:solidFill>
          </a:ln>
        </p:spPr>
        <p:txBody>
          <a:bodyPr wrap="square" rtlCol="0">
            <a:spAutoFit/>
          </a:bodyPr>
          <a:lstStyle/>
          <a:p>
            <a:r>
              <a:rPr lang="en-US" sz="2000" b="1" dirty="0"/>
              <a:t>FACTOR 2</a:t>
            </a:r>
            <a:r>
              <a:rPr lang="en-US" sz="2000" dirty="0"/>
              <a:t>: </a:t>
            </a:r>
            <a:r>
              <a:rPr lang="en-US" sz="2000" b="1" dirty="0"/>
              <a:t>Spring warming      </a:t>
            </a:r>
            <a:r>
              <a:rPr lang="en-US" sz="2000" dirty="0"/>
              <a:t>July &gt;7°C          July &lt;7°C</a:t>
            </a:r>
          </a:p>
        </p:txBody>
      </p:sp>
      <p:cxnSp>
        <p:nvCxnSpPr>
          <p:cNvPr id="96" name="Connector: Elbow 95">
            <a:extLst>
              <a:ext uri="{FF2B5EF4-FFF2-40B4-BE49-F238E27FC236}">
                <a16:creationId xmlns:a16="http://schemas.microsoft.com/office/drawing/2014/main" id="{C5ADC5DB-8105-49BA-A6BB-E6B64A96509B}"/>
              </a:ext>
            </a:extLst>
          </p:cNvPr>
          <p:cNvCxnSpPr>
            <a:cxnSpLocks/>
          </p:cNvCxnSpPr>
          <p:nvPr/>
        </p:nvCxnSpPr>
        <p:spPr>
          <a:xfrm rot="5400000">
            <a:off x="7214755" y="4163786"/>
            <a:ext cx="1038254" cy="330682"/>
          </a:xfrm>
          <a:prstGeom prst="bentConnector3">
            <a:avLst>
              <a:gd name="adj1" fmla="val 9921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09D8F82-16C0-4409-80B7-B637F5D4F7B8}"/>
              </a:ext>
            </a:extLst>
          </p:cNvPr>
          <p:cNvGrpSpPr/>
          <p:nvPr/>
        </p:nvGrpSpPr>
        <p:grpSpPr>
          <a:xfrm>
            <a:off x="4348719" y="5265666"/>
            <a:ext cx="1203960" cy="661190"/>
            <a:chOff x="4729719" y="4503666"/>
            <a:chExt cx="1203960" cy="661190"/>
          </a:xfrm>
        </p:grpSpPr>
        <p:sp>
          <p:nvSpPr>
            <p:cNvPr id="105" name="Oval 104">
              <a:extLst>
                <a:ext uri="{FF2B5EF4-FFF2-40B4-BE49-F238E27FC236}">
                  <a16:creationId xmlns:a16="http://schemas.microsoft.com/office/drawing/2014/main" id="{7EC278A7-5A2D-4E78-BA07-793636DB225A}"/>
                </a:ext>
              </a:extLst>
            </p:cNvPr>
            <p:cNvSpPr/>
            <p:nvPr/>
          </p:nvSpPr>
          <p:spPr>
            <a:xfrm>
              <a:off x="4983719" y="4503666"/>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C228206-3DD2-40E2-A45C-2EE0B9BAB946}"/>
                </a:ext>
              </a:extLst>
            </p:cNvPr>
            <p:cNvSpPr/>
            <p:nvPr/>
          </p:nvSpPr>
          <p:spPr>
            <a:xfrm>
              <a:off x="4983719" y="4741341"/>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EF5AD87-3851-4A62-B5D5-3AE5D5681AF4}"/>
                </a:ext>
              </a:extLst>
            </p:cNvPr>
            <p:cNvSpPr/>
            <p:nvPr/>
          </p:nvSpPr>
          <p:spPr>
            <a:xfrm>
              <a:off x="5237719" y="4741341"/>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4A5A49-1B8D-48E6-B169-A9C2C1042707}"/>
                </a:ext>
              </a:extLst>
            </p:cNvPr>
            <p:cNvSpPr/>
            <p:nvPr/>
          </p:nvSpPr>
          <p:spPr>
            <a:xfrm>
              <a:off x="5495529" y="4503666"/>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2CDBF3D4-500E-46AB-8B25-3762A38E45C0}"/>
                </a:ext>
              </a:extLst>
            </p:cNvPr>
            <p:cNvSpPr/>
            <p:nvPr/>
          </p:nvSpPr>
          <p:spPr>
            <a:xfrm>
              <a:off x="5495529" y="4741341"/>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53AFFCE-0352-4926-9775-317FC534A900}"/>
                </a:ext>
              </a:extLst>
            </p:cNvPr>
            <p:cNvSpPr/>
            <p:nvPr/>
          </p:nvSpPr>
          <p:spPr>
            <a:xfrm>
              <a:off x="4983719" y="4978581"/>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ED96627-7248-477F-A1B9-6115FC1EF22C}"/>
                </a:ext>
              </a:extLst>
            </p:cNvPr>
            <p:cNvSpPr/>
            <p:nvPr/>
          </p:nvSpPr>
          <p:spPr>
            <a:xfrm>
              <a:off x="5237719" y="4978581"/>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6179319-E7A3-42F5-99B0-B6E2CF7C91B6}"/>
                </a:ext>
              </a:extLst>
            </p:cNvPr>
            <p:cNvSpPr/>
            <p:nvPr/>
          </p:nvSpPr>
          <p:spPr>
            <a:xfrm>
              <a:off x="5237719" y="4503666"/>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21DB1468-B042-4ACD-A701-0C9294629F5A}"/>
                </a:ext>
              </a:extLst>
            </p:cNvPr>
            <p:cNvSpPr/>
            <p:nvPr/>
          </p:nvSpPr>
          <p:spPr>
            <a:xfrm>
              <a:off x="5750799" y="4503666"/>
              <a:ext cx="182880" cy="182880"/>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E5FB509-6C7C-48E2-A197-82D04674D2D1}"/>
                </a:ext>
              </a:extLst>
            </p:cNvPr>
            <p:cNvSpPr/>
            <p:nvPr/>
          </p:nvSpPr>
          <p:spPr>
            <a:xfrm>
              <a:off x="4729719" y="4503666"/>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A128FD1-6424-4E46-821D-7721828FCEA2}"/>
                </a:ext>
              </a:extLst>
            </p:cNvPr>
            <p:cNvSpPr/>
            <p:nvPr/>
          </p:nvSpPr>
          <p:spPr>
            <a:xfrm>
              <a:off x="4729719" y="4981976"/>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0E8BB53D-2E1D-40A7-A348-10E645B48B57}"/>
                </a:ext>
              </a:extLst>
            </p:cNvPr>
            <p:cNvSpPr/>
            <p:nvPr/>
          </p:nvSpPr>
          <p:spPr>
            <a:xfrm>
              <a:off x="4729719" y="474134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56D87D71-81C5-492A-B776-98B5C532B81B}"/>
              </a:ext>
            </a:extLst>
          </p:cNvPr>
          <p:cNvGrpSpPr/>
          <p:nvPr/>
        </p:nvGrpSpPr>
        <p:grpSpPr>
          <a:xfrm>
            <a:off x="5108179" y="5282410"/>
            <a:ext cx="2197100" cy="638949"/>
            <a:chOff x="5489179" y="4520410"/>
            <a:chExt cx="2197100" cy="638949"/>
          </a:xfrm>
        </p:grpSpPr>
        <p:sp>
          <p:nvSpPr>
            <p:cNvPr id="100" name="Oval 99">
              <a:extLst>
                <a:ext uri="{FF2B5EF4-FFF2-40B4-BE49-F238E27FC236}">
                  <a16:creationId xmlns:a16="http://schemas.microsoft.com/office/drawing/2014/main" id="{B4E0D911-32D5-40E9-B85C-F4C92DEA1884}"/>
                </a:ext>
              </a:extLst>
            </p:cNvPr>
            <p:cNvSpPr/>
            <p:nvPr/>
          </p:nvSpPr>
          <p:spPr>
            <a:xfrm>
              <a:off x="7249399" y="4520410"/>
              <a:ext cx="182880" cy="182880"/>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ED460F5E-CC00-4C06-80B4-D0EF1D000FC1}"/>
                </a:ext>
              </a:extLst>
            </p:cNvPr>
            <p:cNvSpPr/>
            <p:nvPr/>
          </p:nvSpPr>
          <p:spPr>
            <a:xfrm>
              <a:off x="5742336" y="4749749"/>
              <a:ext cx="182880" cy="182880"/>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FC08D8E-35A3-4984-BA9B-3987365F48BB}"/>
                </a:ext>
              </a:extLst>
            </p:cNvPr>
            <p:cNvSpPr/>
            <p:nvPr/>
          </p:nvSpPr>
          <p:spPr>
            <a:xfrm>
              <a:off x="7249399" y="4758085"/>
              <a:ext cx="182880" cy="182880"/>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0E95EEF-E0B9-41B0-BE00-BFF28A84207F}"/>
                </a:ext>
              </a:extLst>
            </p:cNvPr>
            <p:cNvSpPr/>
            <p:nvPr/>
          </p:nvSpPr>
          <p:spPr>
            <a:xfrm>
              <a:off x="6741399" y="4520410"/>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03134D3-28E1-4D09-AA22-2311C460645A}"/>
                </a:ext>
              </a:extLst>
            </p:cNvPr>
            <p:cNvSpPr/>
            <p:nvPr/>
          </p:nvSpPr>
          <p:spPr>
            <a:xfrm>
              <a:off x="6483850" y="4757086"/>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FB8DA2CB-5B18-4BAA-B260-897F846CAAAA}"/>
                </a:ext>
              </a:extLst>
            </p:cNvPr>
            <p:cNvSpPr/>
            <p:nvPr/>
          </p:nvSpPr>
          <p:spPr>
            <a:xfrm>
              <a:off x="6741399" y="475808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AA6FACD3-6FEC-4366-A8CF-BAAF7B3A019A}"/>
                </a:ext>
              </a:extLst>
            </p:cNvPr>
            <p:cNvSpPr/>
            <p:nvPr/>
          </p:nvSpPr>
          <p:spPr>
            <a:xfrm>
              <a:off x="7503399" y="4520410"/>
              <a:ext cx="182880" cy="182880"/>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68EA122E-A88B-47B2-A0D4-60F59CC293DE}"/>
                </a:ext>
              </a:extLst>
            </p:cNvPr>
            <p:cNvSpPr/>
            <p:nvPr/>
          </p:nvSpPr>
          <p:spPr>
            <a:xfrm>
              <a:off x="7503399" y="4758085"/>
              <a:ext cx="182880" cy="182880"/>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D139E11C-D5D9-4086-978A-4260C40D358B}"/>
                </a:ext>
              </a:extLst>
            </p:cNvPr>
            <p:cNvSpPr/>
            <p:nvPr/>
          </p:nvSpPr>
          <p:spPr>
            <a:xfrm>
              <a:off x="6995399" y="4758085"/>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51D8168B-52A2-4A74-9D33-F014F5CE6BF9}"/>
                </a:ext>
              </a:extLst>
            </p:cNvPr>
            <p:cNvSpPr/>
            <p:nvPr/>
          </p:nvSpPr>
          <p:spPr>
            <a:xfrm>
              <a:off x="5489179" y="4976479"/>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764D9259-5515-4037-B735-3842B39D3587}"/>
                </a:ext>
              </a:extLst>
            </p:cNvPr>
            <p:cNvSpPr/>
            <p:nvPr/>
          </p:nvSpPr>
          <p:spPr>
            <a:xfrm>
              <a:off x="6995399" y="4520410"/>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a:extLst>
              <a:ext uri="{FF2B5EF4-FFF2-40B4-BE49-F238E27FC236}">
                <a16:creationId xmlns:a16="http://schemas.microsoft.com/office/drawing/2014/main" id="{64304664-6957-4D03-A825-FFD7298462A6}"/>
              </a:ext>
            </a:extLst>
          </p:cNvPr>
          <p:cNvCxnSpPr>
            <a:cxnSpLocks/>
          </p:cNvCxnSpPr>
          <p:nvPr/>
        </p:nvCxnSpPr>
        <p:spPr>
          <a:xfrm>
            <a:off x="6614399" y="3810000"/>
            <a:ext cx="1968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3B81840-A3FE-4774-92A0-1E50E19A8CCC}"/>
              </a:ext>
            </a:extLst>
          </p:cNvPr>
          <p:cNvSpPr/>
          <p:nvPr/>
        </p:nvSpPr>
        <p:spPr>
          <a:xfrm>
            <a:off x="5862400" y="3864796"/>
            <a:ext cx="2139024" cy="646331"/>
          </a:xfrm>
          <a:prstGeom prst="rect">
            <a:avLst/>
          </a:prstGeom>
        </p:spPr>
        <p:txBody>
          <a:bodyPr wrap="square">
            <a:spAutoFit/>
          </a:bodyPr>
          <a:lstStyle/>
          <a:p>
            <a:r>
              <a:rPr lang="en-US" dirty="0"/>
              <a:t>90% of measurable recruitment events</a:t>
            </a:r>
          </a:p>
        </p:txBody>
      </p:sp>
      <p:grpSp>
        <p:nvGrpSpPr>
          <p:cNvPr id="13" name="Group 12">
            <a:extLst>
              <a:ext uri="{FF2B5EF4-FFF2-40B4-BE49-F238E27FC236}">
                <a16:creationId xmlns:a16="http://schemas.microsoft.com/office/drawing/2014/main" id="{9805820C-D9A4-4EF1-BCFA-AD46F98F8D1B}"/>
              </a:ext>
            </a:extLst>
          </p:cNvPr>
          <p:cNvGrpSpPr/>
          <p:nvPr/>
        </p:nvGrpSpPr>
        <p:grpSpPr>
          <a:xfrm>
            <a:off x="5688044" y="3007618"/>
            <a:ext cx="759678" cy="657795"/>
            <a:chOff x="5688044" y="3007618"/>
            <a:chExt cx="759678" cy="657795"/>
          </a:xfrm>
        </p:grpSpPr>
        <p:grpSp>
          <p:nvGrpSpPr>
            <p:cNvPr id="25" name="Group 24">
              <a:extLst>
                <a:ext uri="{FF2B5EF4-FFF2-40B4-BE49-F238E27FC236}">
                  <a16:creationId xmlns:a16="http://schemas.microsoft.com/office/drawing/2014/main" id="{6D000E9B-0653-499D-9C9E-4ED761A4CB5B}"/>
                </a:ext>
              </a:extLst>
            </p:cNvPr>
            <p:cNvGrpSpPr/>
            <p:nvPr/>
          </p:nvGrpSpPr>
          <p:grpSpPr>
            <a:xfrm>
              <a:off x="5688044" y="3007618"/>
              <a:ext cx="759678" cy="420555"/>
              <a:chOff x="4636002" y="2859363"/>
              <a:chExt cx="759678" cy="420555"/>
            </a:xfrm>
          </p:grpSpPr>
          <p:sp>
            <p:nvSpPr>
              <p:cNvPr id="213" name="Oval 212">
                <a:extLst>
                  <a:ext uri="{FF2B5EF4-FFF2-40B4-BE49-F238E27FC236}">
                    <a16:creationId xmlns:a16="http://schemas.microsoft.com/office/drawing/2014/main" id="{030C31A0-7633-4F3F-98FA-B7E94A1A9383}"/>
                  </a:ext>
                </a:extLst>
              </p:cNvPr>
              <p:cNvSpPr/>
              <p:nvPr/>
            </p:nvSpPr>
            <p:spPr>
              <a:xfrm>
                <a:off x="4636002" y="2859363"/>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0A6FA42D-4940-4C7F-B241-239743B0C17C}"/>
                  </a:ext>
                </a:extLst>
              </p:cNvPr>
              <p:cNvSpPr/>
              <p:nvPr/>
            </p:nvSpPr>
            <p:spPr>
              <a:xfrm>
                <a:off x="4636002" y="309703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9A817E90-EE2C-443C-B89A-F99BFF08B12D}"/>
                  </a:ext>
                </a:extLst>
              </p:cNvPr>
              <p:cNvSpPr/>
              <p:nvPr/>
            </p:nvSpPr>
            <p:spPr>
              <a:xfrm>
                <a:off x="4933884" y="309703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585F122-9B8B-476D-8A01-1C0A03B77298}"/>
                  </a:ext>
                </a:extLst>
              </p:cNvPr>
              <p:cNvSpPr/>
              <p:nvPr/>
            </p:nvSpPr>
            <p:spPr>
              <a:xfrm>
                <a:off x="5212800" y="2859363"/>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6BE5733-65ED-4F06-94EA-EFF1FE7A81E3}"/>
                  </a:ext>
                </a:extLst>
              </p:cNvPr>
              <p:cNvSpPr/>
              <p:nvPr/>
            </p:nvSpPr>
            <p:spPr>
              <a:xfrm>
                <a:off x="5212800" y="309703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79A60570-21F2-4E51-854C-518396489799}"/>
                  </a:ext>
                </a:extLst>
              </p:cNvPr>
              <p:cNvSpPr/>
              <p:nvPr/>
            </p:nvSpPr>
            <p:spPr>
              <a:xfrm>
                <a:off x="4924401" y="2859363"/>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Oval 127">
              <a:extLst>
                <a:ext uri="{FF2B5EF4-FFF2-40B4-BE49-F238E27FC236}">
                  <a16:creationId xmlns:a16="http://schemas.microsoft.com/office/drawing/2014/main" id="{7C54969F-AD07-44F2-A7E3-FD4051D486DA}"/>
                </a:ext>
              </a:extLst>
            </p:cNvPr>
            <p:cNvSpPr/>
            <p:nvPr/>
          </p:nvSpPr>
          <p:spPr>
            <a:xfrm>
              <a:off x="5688044" y="3482533"/>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Oval 129">
            <a:extLst>
              <a:ext uri="{FF2B5EF4-FFF2-40B4-BE49-F238E27FC236}">
                <a16:creationId xmlns:a16="http://schemas.microsoft.com/office/drawing/2014/main" id="{BA309B82-2964-457C-BC40-270FE12C6EC6}"/>
              </a:ext>
            </a:extLst>
          </p:cNvPr>
          <p:cNvSpPr/>
          <p:nvPr/>
        </p:nvSpPr>
        <p:spPr>
          <a:xfrm>
            <a:off x="6102850" y="5282737"/>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5D3218B8-A84D-4E09-849B-5E691F0D4CD4}"/>
              </a:ext>
            </a:extLst>
          </p:cNvPr>
          <p:cNvSpPr/>
          <p:nvPr/>
        </p:nvSpPr>
        <p:spPr>
          <a:xfrm>
            <a:off x="2750974" y="153701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10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9D2E67-3996-4811-9744-2C6F2F0D6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73" y="574007"/>
            <a:ext cx="8309914" cy="6283993"/>
          </a:xfrm>
          <a:prstGeom prst="rect">
            <a:avLst/>
          </a:prstGeom>
        </p:spPr>
      </p:pic>
      <p:sp>
        <p:nvSpPr>
          <p:cNvPr id="6" name="Text Box 2">
            <a:extLst>
              <a:ext uri="{FF2B5EF4-FFF2-40B4-BE49-F238E27FC236}">
                <a16:creationId xmlns:a16="http://schemas.microsoft.com/office/drawing/2014/main" id="{E011F8C1-E8DE-4B31-B9E3-819F7165B95F}"/>
              </a:ext>
            </a:extLst>
          </p:cNvPr>
          <p:cNvSpPr txBox="1">
            <a:spLocks noChangeArrowheads="1"/>
          </p:cNvSpPr>
          <p:nvPr/>
        </p:nvSpPr>
        <p:spPr bwMode="auto">
          <a:xfrm>
            <a:off x="-22514" y="0"/>
            <a:ext cx="9166514" cy="523220"/>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Cisco age-1 Recruitment and Water Temperature</a:t>
            </a:r>
          </a:p>
        </p:txBody>
      </p:sp>
      <p:sp>
        <p:nvSpPr>
          <p:cNvPr id="2" name="Rectangle 1">
            <a:extLst>
              <a:ext uri="{FF2B5EF4-FFF2-40B4-BE49-F238E27FC236}">
                <a16:creationId xmlns:a16="http://schemas.microsoft.com/office/drawing/2014/main" id="{D3882AA8-1FBB-4C66-A080-3D46EDC76D90}"/>
              </a:ext>
            </a:extLst>
          </p:cNvPr>
          <p:cNvSpPr/>
          <p:nvPr/>
        </p:nvSpPr>
        <p:spPr>
          <a:xfrm>
            <a:off x="659860" y="3429000"/>
            <a:ext cx="7417340" cy="523220"/>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BCDCD26-DD05-4011-A711-D8B43D876597}"/>
              </a:ext>
            </a:extLst>
          </p:cNvPr>
          <p:cNvCxnSpPr>
            <a:cxnSpLocks/>
          </p:cNvCxnSpPr>
          <p:nvPr/>
        </p:nvCxnSpPr>
        <p:spPr>
          <a:xfrm flipV="1">
            <a:off x="3657600" y="3429000"/>
            <a:ext cx="0" cy="52322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43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2">
            <a:extLst>
              <a:ext uri="{FF2B5EF4-FFF2-40B4-BE49-F238E27FC236}">
                <a16:creationId xmlns:a16="http://schemas.microsoft.com/office/drawing/2014/main" id="{A1EF4C22-09DF-4038-9A53-83C786E102C1}"/>
              </a:ext>
            </a:extLst>
          </p:cNvPr>
          <p:cNvSpPr txBox="1">
            <a:spLocks noChangeArrowheads="1"/>
          </p:cNvSpPr>
          <p:nvPr/>
        </p:nvSpPr>
        <p:spPr bwMode="auto">
          <a:xfrm>
            <a:off x="0" y="0"/>
            <a:ext cx="9144000" cy="523220"/>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Trend in July Water Temperature</a:t>
            </a:r>
          </a:p>
        </p:txBody>
      </p:sp>
      <p:sp>
        <p:nvSpPr>
          <p:cNvPr id="18" name="TextBox 17"/>
          <p:cNvSpPr txBox="1"/>
          <p:nvPr/>
        </p:nvSpPr>
        <p:spPr>
          <a:xfrm>
            <a:off x="-22514" y="6581001"/>
            <a:ext cx="3338030" cy="276999"/>
          </a:xfrm>
          <a:prstGeom prst="rect">
            <a:avLst/>
          </a:prstGeom>
          <a:noFill/>
        </p:spPr>
        <p:txBody>
          <a:bodyPr wrap="square" rtlCol="0">
            <a:spAutoFit/>
          </a:bodyPr>
          <a:lstStyle/>
          <a:p>
            <a:r>
              <a:rPr lang="en-US" sz="1200" dirty="0"/>
              <a:t>Ice and water temperature data from NOAA GLERL</a:t>
            </a:r>
          </a:p>
        </p:txBody>
      </p:sp>
      <p:sp>
        <p:nvSpPr>
          <p:cNvPr id="11" name="Rectangle 10">
            <a:extLst>
              <a:ext uri="{FF2B5EF4-FFF2-40B4-BE49-F238E27FC236}">
                <a16:creationId xmlns:a16="http://schemas.microsoft.com/office/drawing/2014/main" id="{607A860F-B769-48E9-A96C-F22A19F1EF87}"/>
              </a:ext>
            </a:extLst>
          </p:cNvPr>
          <p:cNvSpPr/>
          <p:nvPr/>
        </p:nvSpPr>
        <p:spPr>
          <a:xfrm>
            <a:off x="8223082" y="3733800"/>
            <a:ext cx="513282" cy="338554"/>
          </a:xfrm>
          <a:prstGeom prst="rect">
            <a:avLst/>
          </a:prstGeom>
        </p:spPr>
        <p:txBody>
          <a:bodyPr wrap="none">
            <a:spAutoFit/>
          </a:bodyPr>
          <a:lstStyle/>
          <a:p>
            <a:r>
              <a:rPr lang="en-US" sz="1600" dirty="0"/>
              <a:t>7° C</a:t>
            </a:r>
          </a:p>
        </p:txBody>
      </p:sp>
      <p:pic>
        <p:nvPicPr>
          <p:cNvPr id="7" name="Picture 6">
            <a:extLst>
              <a:ext uri="{FF2B5EF4-FFF2-40B4-BE49-F238E27FC236}">
                <a16:creationId xmlns:a16="http://schemas.microsoft.com/office/drawing/2014/main" id="{6A7E4D94-70A3-4A68-848B-786C7F712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17700"/>
            <a:ext cx="7666565" cy="3022600"/>
          </a:xfrm>
          <a:prstGeom prst="rect">
            <a:avLst/>
          </a:prstGeom>
        </p:spPr>
      </p:pic>
    </p:spTree>
    <p:extLst>
      <p:ext uri="{BB962C8B-B14F-4D97-AF65-F5344CB8AC3E}">
        <p14:creationId xmlns:p14="http://schemas.microsoft.com/office/powerpoint/2010/main" val="224250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756CD31-92B6-4650-BCDC-08FFEDA12FCB}"/>
              </a:ext>
            </a:extLst>
          </p:cNvPr>
          <p:cNvSpPr txBox="1">
            <a:spLocks noChangeArrowheads="1"/>
          </p:cNvSpPr>
          <p:nvPr/>
        </p:nvSpPr>
        <p:spPr bwMode="auto">
          <a:xfrm>
            <a:off x="-22514" y="0"/>
            <a:ext cx="9166514" cy="523220"/>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Forecast</a:t>
            </a:r>
          </a:p>
        </p:txBody>
      </p:sp>
      <p:sp>
        <p:nvSpPr>
          <p:cNvPr id="3" name="TextBox 2">
            <a:extLst>
              <a:ext uri="{FF2B5EF4-FFF2-40B4-BE49-F238E27FC236}">
                <a16:creationId xmlns:a16="http://schemas.microsoft.com/office/drawing/2014/main" id="{320091D5-8A91-4CD2-A975-AFF3910A8739}"/>
              </a:ext>
            </a:extLst>
          </p:cNvPr>
          <p:cNvSpPr txBox="1"/>
          <p:nvPr/>
        </p:nvSpPr>
        <p:spPr>
          <a:xfrm>
            <a:off x="0" y="685861"/>
            <a:ext cx="9144000" cy="2000548"/>
          </a:xfrm>
          <a:prstGeom prst="rect">
            <a:avLst/>
          </a:prstGeom>
          <a:noFill/>
        </p:spPr>
        <p:txBody>
          <a:bodyPr wrap="square" rtlCol="0">
            <a:spAutoFit/>
          </a:bodyPr>
          <a:lstStyle/>
          <a:p>
            <a:pPr lvl="1" algn="ctr">
              <a:spcAft>
                <a:spcPts val="600"/>
              </a:spcAft>
            </a:pPr>
            <a:r>
              <a:rPr lang="en-US" sz="2000" b="1" dirty="0"/>
              <a:t>Ciscoe populations will continue to decline without successful recruitment</a:t>
            </a:r>
          </a:p>
          <a:p>
            <a:pPr lvl="1" algn="ctr">
              <a:spcAft>
                <a:spcPts val="600"/>
              </a:spcAft>
            </a:pPr>
            <a:endParaRPr lang="en-US" sz="2000" b="1" dirty="0"/>
          </a:p>
          <a:p>
            <a:pPr lvl="1" algn="ctr">
              <a:spcAft>
                <a:spcPts val="600"/>
              </a:spcAft>
            </a:pPr>
            <a:r>
              <a:rPr lang="en-US" sz="2000" b="1" dirty="0">
                <a:cs typeface="MV Boli" panose="02000500030200090000" pitchFamily="2" charset="0"/>
              </a:rPr>
              <a:t>Current climate trends may increase ice cover variability</a:t>
            </a:r>
          </a:p>
          <a:p>
            <a:pPr lvl="1" algn="ctr">
              <a:spcAft>
                <a:spcPts val="600"/>
              </a:spcAft>
            </a:pPr>
            <a:endParaRPr lang="en-US" sz="2000" b="1" dirty="0">
              <a:cs typeface="MV Boli" panose="02000500030200090000" pitchFamily="2" charset="0"/>
            </a:endParaRPr>
          </a:p>
          <a:p>
            <a:pPr lvl="1" algn="ctr">
              <a:spcAft>
                <a:spcPts val="600"/>
              </a:spcAft>
            </a:pPr>
            <a:r>
              <a:rPr lang="en-US" sz="2400" b="1" dirty="0">
                <a:cs typeface="MV Boli" panose="02000500030200090000" pitchFamily="2" charset="0"/>
              </a:rPr>
              <a:t>Can intermittent polar vortex years sustain ciscoe populations?</a:t>
            </a:r>
          </a:p>
        </p:txBody>
      </p:sp>
      <p:sp>
        <p:nvSpPr>
          <p:cNvPr id="4" name="Rectangle 3">
            <a:extLst>
              <a:ext uri="{FF2B5EF4-FFF2-40B4-BE49-F238E27FC236}">
                <a16:creationId xmlns:a16="http://schemas.microsoft.com/office/drawing/2014/main" id="{8AE9E2F1-5AC9-4652-8751-A55FEB96A900}"/>
              </a:ext>
            </a:extLst>
          </p:cNvPr>
          <p:cNvSpPr/>
          <p:nvPr/>
        </p:nvSpPr>
        <p:spPr>
          <a:xfrm>
            <a:off x="226979" y="2819400"/>
            <a:ext cx="4343400" cy="36988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06CC9F-5DFA-4499-83E9-26B740AD15B2}"/>
              </a:ext>
            </a:extLst>
          </p:cNvPr>
          <p:cNvSpPr txBox="1"/>
          <p:nvPr/>
        </p:nvSpPr>
        <p:spPr>
          <a:xfrm>
            <a:off x="556" y="6598581"/>
            <a:ext cx="8598829" cy="261610"/>
          </a:xfrm>
          <a:prstGeom prst="rect">
            <a:avLst/>
          </a:prstGeom>
          <a:noFill/>
        </p:spPr>
        <p:txBody>
          <a:bodyPr wrap="none" rtlCol="0">
            <a:spAutoFit/>
          </a:bodyPr>
          <a:lstStyle/>
          <a:p>
            <a:r>
              <a:rPr lang="en-US" sz="1100" dirty="0"/>
              <a:t>Cisco recruitment data from USGS nearshore surveys. Ice data from NOAA GLERL. Temperature forecast from Environmental Law and Policy Center</a:t>
            </a:r>
          </a:p>
        </p:txBody>
      </p:sp>
      <p:sp>
        <p:nvSpPr>
          <p:cNvPr id="6" name="TextBox 5">
            <a:extLst>
              <a:ext uri="{FF2B5EF4-FFF2-40B4-BE49-F238E27FC236}">
                <a16:creationId xmlns:a16="http://schemas.microsoft.com/office/drawing/2014/main" id="{6DF191C8-5A3C-49FB-AA37-EF104063706F}"/>
              </a:ext>
            </a:extLst>
          </p:cNvPr>
          <p:cNvSpPr txBox="1"/>
          <p:nvPr/>
        </p:nvSpPr>
        <p:spPr>
          <a:xfrm>
            <a:off x="709207" y="5838897"/>
            <a:ext cx="3378944" cy="646331"/>
          </a:xfrm>
          <a:prstGeom prst="rect">
            <a:avLst/>
          </a:prstGeom>
          <a:noFill/>
        </p:spPr>
        <p:txBody>
          <a:bodyPr wrap="square" rtlCol="0">
            <a:spAutoFit/>
          </a:bodyPr>
          <a:lstStyle/>
          <a:p>
            <a:pPr algn="ctr"/>
            <a:r>
              <a:rPr lang="en-US" dirty="0"/>
              <a:t>Years with &gt;15% January ice decreased over the past 50 years</a:t>
            </a:r>
          </a:p>
        </p:txBody>
      </p:sp>
      <p:pic>
        <p:nvPicPr>
          <p:cNvPr id="7" name="Picture 6">
            <a:extLst>
              <a:ext uri="{FF2B5EF4-FFF2-40B4-BE49-F238E27FC236}">
                <a16:creationId xmlns:a16="http://schemas.microsoft.com/office/drawing/2014/main" id="{0B5DC7F9-8810-4533-875A-979D5AB76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277" y="2885420"/>
            <a:ext cx="3999685" cy="2920501"/>
          </a:xfrm>
          <a:prstGeom prst="rect">
            <a:avLst/>
          </a:prstGeom>
        </p:spPr>
      </p:pic>
      <p:sp>
        <p:nvSpPr>
          <p:cNvPr id="9" name="TextBox 8">
            <a:extLst>
              <a:ext uri="{FF2B5EF4-FFF2-40B4-BE49-F238E27FC236}">
                <a16:creationId xmlns:a16="http://schemas.microsoft.com/office/drawing/2014/main" id="{B925847F-4545-413D-905F-982DF57ED6F4}"/>
              </a:ext>
            </a:extLst>
          </p:cNvPr>
          <p:cNvSpPr txBox="1"/>
          <p:nvPr/>
        </p:nvSpPr>
        <p:spPr>
          <a:xfrm>
            <a:off x="5010556" y="5838897"/>
            <a:ext cx="3618689" cy="646331"/>
          </a:xfrm>
          <a:prstGeom prst="rect">
            <a:avLst/>
          </a:prstGeom>
          <a:noFill/>
        </p:spPr>
        <p:txBody>
          <a:bodyPr wrap="square" rtlCol="0">
            <a:spAutoFit/>
          </a:bodyPr>
          <a:lstStyle/>
          <a:p>
            <a:pPr algn="ctr"/>
            <a:r>
              <a:rPr lang="en-US" dirty="0"/>
              <a:t>~30 day reduction in the number of days &lt;32°F over the next 50 years</a:t>
            </a:r>
          </a:p>
        </p:txBody>
      </p:sp>
      <p:sp>
        <p:nvSpPr>
          <p:cNvPr id="10" name="Rectangle 9">
            <a:extLst>
              <a:ext uri="{FF2B5EF4-FFF2-40B4-BE49-F238E27FC236}">
                <a16:creationId xmlns:a16="http://schemas.microsoft.com/office/drawing/2014/main" id="{EB427103-3DBE-42CF-866B-4B2D91A07512}"/>
              </a:ext>
            </a:extLst>
          </p:cNvPr>
          <p:cNvSpPr/>
          <p:nvPr/>
        </p:nvSpPr>
        <p:spPr>
          <a:xfrm>
            <a:off x="4648200" y="2822504"/>
            <a:ext cx="4343400" cy="36988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3AD337-CC1C-4F05-9484-D6DC2E106307}"/>
              </a:ext>
            </a:extLst>
          </p:cNvPr>
          <p:cNvSpPr/>
          <p:nvPr/>
        </p:nvSpPr>
        <p:spPr>
          <a:xfrm>
            <a:off x="2712736" y="2949325"/>
            <a:ext cx="1426160" cy="523220"/>
          </a:xfrm>
          <a:prstGeom prst="rect">
            <a:avLst/>
          </a:prstGeom>
        </p:spPr>
        <p:txBody>
          <a:bodyPr wrap="none">
            <a:spAutoFit/>
          </a:bodyPr>
          <a:lstStyle/>
          <a:p>
            <a:r>
              <a:rPr lang="en-US" sz="2800" dirty="0">
                <a:cs typeface="MV Boli" panose="02000500030200090000" pitchFamily="2" charset="0"/>
              </a:rPr>
              <a:t>The past</a:t>
            </a:r>
          </a:p>
        </p:txBody>
      </p:sp>
      <p:pic>
        <p:nvPicPr>
          <p:cNvPr id="15" name="Picture 14">
            <a:extLst>
              <a:ext uri="{FF2B5EF4-FFF2-40B4-BE49-F238E27FC236}">
                <a16:creationId xmlns:a16="http://schemas.microsoft.com/office/drawing/2014/main" id="{F00B675F-4CDE-4D89-8732-2359F4EB91CB}"/>
              </a:ext>
            </a:extLst>
          </p:cNvPr>
          <p:cNvPicPr>
            <a:picLocks noChangeAspect="1"/>
          </p:cNvPicPr>
          <p:nvPr/>
        </p:nvPicPr>
        <p:blipFill rotWithShape="1">
          <a:blip r:embed="rId4"/>
          <a:srcRect l="54910" t="76981" r="10000" b="10494"/>
          <a:stretch/>
        </p:blipFill>
        <p:spPr>
          <a:xfrm>
            <a:off x="4789385" y="5452027"/>
            <a:ext cx="3897457" cy="449786"/>
          </a:xfrm>
          <a:prstGeom prst="rect">
            <a:avLst/>
          </a:prstGeom>
        </p:spPr>
      </p:pic>
      <p:pic>
        <p:nvPicPr>
          <p:cNvPr id="12" name="Picture 11">
            <a:extLst>
              <a:ext uri="{FF2B5EF4-FFF2-40B4-BE49-F238E27FC236}">
                <a16:creationId xmlns:a16="http://schemas.microsoft.com/office/drawing/2014/main" id="{194CDE43-6312-4C54-A589-B2F0667013FB}"/>
              </a:ext>
            </a:extLst>
          </p:cNvPr>
          <p:cNvPicPr>
            <a:picLocks noChangeAspect="1"/>
          </p:cNvPicPr>
          <p:nvPr/>
        </p:nvPicPr>
        <p:blipFill rotWithShape="1">
          <a:blip r:embed="rId4"/>
          <a:srcRect l="60895" t="23863" r="15096" b="27056"/>
          <a:stretch/>
        </p:blipFill>
        <p:spPr>
          <a:xfrm>
            <a:off x="4875656" y="2862329"/>
            <a:ext cx="3888487" cy="2682871"/>
          </a:xfrm>
          <a:prstGeom prst="rect">
            <a:avLst/>
          </a:prstGeom>
        </p:spPr>
      </p:pic>
      <p:sp>
        <p:nvSpPr>
          <p:cNvPr id="14" name="Rectangle 13">
            <a:extLst>
              <a:ext uri="{FF2B5EF4-FFF2-40B4-BE49-F238E27FC236}">
                <a16:creationId xmlns:a16="http://schemas.microsoft.com/office/drawing/2014/main" id="{87BAE8CA-B7E5-41C1-B892-5519DBD5862D}"/>
              </a:ext>
            </a:extLst>
          </p:cNvPr>
          <p:cNvSpPr/>
          <p:nvPr/>
        </p:nvSpPr>
        <p:spPr>
          <a:xfrm>
            <a:off x="6738113" y="2949325"/>
            <a:ext cx="1880708" cy="523220"/>
          </a:xfrm>
          <a:prstGeom prst="rect">
            <a:avLst/>
          </a:prstGeom>
        </p:spPr>
        <p:txBody>
          <a:bodyPr wrap="none">
            <a:spAutoFit/>
          </a:bodyPr>
          <a:lstStyle/>
          <a:p>
            <a:r>
              <a:rPr lang="en-US" sz="2800" dirty="0">
                <a:cs typeface="MV Boli" panose="02000500030200090000" pitchFamily="2" charset="0"/>
              </a:rPr>
              <a:t>The future?</a:t>
            </a:r>
          </a:p>
        </p:txBody>
      </p:sp>
    </p:spTree>
    <p:extLst>
      <p:ext uri="{BB962C8B-B14F-4D97-AF65-F5344CB8AC3E}">
        <p14:creationId xmlns:p14="http://schemas.microsoft.com/office/powerpoint/2010/main" val="422199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958D13-44B0-4AC5-AC1C-186AAC9E7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38" y="3358594"/>
            <a:ext cx="5652655" cy="3067050"/>
          </a:xfrm>
          <a:prstGeom prst="rect">
            <a:avLst/>
          </a:prstGeom>
        </p:spPr>
      </p:pic>
      <p:grpSp>
        <p:nvGrpSpPr>
          <p:cNvPr id="6" name="Group 5">
            <a:extLst>
              <a:ext uri="{FF2B5EF4-FFF2-40B4-BE49-F238E27FC236}">
                <a16:creationId xmlns:a16="http://schemas.microsoft.com/office/drawing/2014/main" id="{908F28A4-BDEC-48C5-A5BC-6AD247506DC8}"/>
              </a:ext>
            </a:extLst>
          </p:cNvPr>
          <p:cNvGrpSpPr/>
          <p:nvPr/>
        </p:nvGrpSpPr>
        <p:grpSpPr>
          <a:xfrm>
            <a:off x="5557401" y="155535"/>
            <a:ext cx="3510399" cy="3006565"/>
            <a:chOff x="5667714" y="523220"/>
            <a:chExt cx="3510399" cy="3006565"/>
          </a:xfrm>
        </p:grpSpPr>
        <p:pic>
          <p:nvPicPr>
            <p:cNvPr id="8" name="Picture 7">
              <a:extLst>
                <a:ext uri="{FF2B5EF4-FFF2-40B4-BE49-F238E27FC236}">
                  <a16:creationId xmlns:a16="http://schemas.microsoft.com/office/drawing/2014/main" id="{A61F15A8-7AF1-4B89-A990-787FAC52DD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923" t="8889" r="19231" b="68889"/>
            <a:stretch/>
          </p:blipFill>
          <p:spPr>
            <a:xfrm>
              <a:off x="5667714" y="523220"/>
              <a:ext cx="3482046" cy="1529704"/>
            </a:xfrm>
            <a:prstGeom prst="rect">
              <a:avLst/>
            </a:prstGeom>
          </p:spPr>
        </p:pic>
        <p:pic>
          <p:nvPicPr>
            <p:cNvPr id="10" name="Picture 9">
              <a:extLst>
                <a:ext uri="{FF2B5EF4-FFF2-40B4-BE49-F238E27FC236}">
                  <a16:creationId xmlns:a16="http://schemas.microsoft.com/office/drawing/2014/main" id="{F0B85E49-A28A-49D2-A063-787CF90DE5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799" t="9620" r="20637" b="69501"/>
            <a:stretch/>
          </p:blipFill>
          <p:spPr>
            <a:xfrm>
              <a:off x="5667715" y="2045456"/>
              <a:ext cx="3510398" cy="1484329"/>
            </a:xfrm>
            <a:prstGeom prst="rect">
              <a:avLst/>
            </a:prstGeom>
          </p:spPr>
        </p:pic>
        <p:sp>
          <p:nvSpPr>
            <p:cNvPr id="12" name="Rectangle 11">
              <a:extLst>
                <a:ext uri="{FF2B5EF4-FFF2-40B4-BE49-F238E27FC236}">
                  <a16:creationId xmlns:a16="http://schemas.microsoft.com/office/drawing/2014/main" id="{1E5E9825-B547-4596-B7F5-393A7FF44E73}"/>
                </a:ext>
              </a:extLst>
            </p:cNvPr>
            <p:cNvSpPr/>
            <p:nvPr/>
          </p:nvSpPr>
          <p:spPr>
            <a:xfrm>
              <a:off x="6584581" y="1175674"/>
              <a:ext cx="2060500" cy="461665"/>
            </a:xfrm>
            <a:prstGeom prst="rect">
              <a:avLst/>
            </a:prstGeom>
          </p:spPr>
          <p:txBody>
            <a:bodyPr wrap="none">
              <a:spAutoFit/>
            </a:bodyPr>
            <a:lstStyle/>
            <a:p>
              <a:r>
                <a:rPr lang="en-US" sz="2400" dirty="0"/>
                <a:t>12 March 2014</a:t>
              </a:r>
            </a:p>
          </p:txBody>
        </p:sp>
        <p:sp>
          <p:nvSpPr>
            <p:cNvPr id="13" name="Rectangle 12">
              <a:extLst>
                <a:ext uri="{FF2B5EF4-FFF2-40B4-BE49-F238E27FC236}">
                  <a16:creationId xmlns:a16="http://schemas.microsoft.com/office/drawing/2014/main" id="{BFA995CB-F6E2-44BE-B869-0443FFCB9541}"/>
                </a:ext>
              </a:extLst>
            </p:cNvPr>
            <p:cNvSpPr/>
            <p:nvPr/>
          </p:nvSpPr>
          <p:spPr>
            <a:xfrm>
              <a:off x="6661408" y="2510343"/>
              <a:ext cx="2060500" cy="461665"/>
            </a:xfrm>
            <a:prstGeom prst="rect">
              <a:avLst/>
            </a:prstGeom>
          </p:spPr>
          <p:txBody>
            <a:bodyPr wrap="none">
              <a:spAutoFit/>
            </a:bodyPr>
            <a:lstStyle/>
            <a:p>
              <a:r>
                <a:rPr lang="en-US" sz="2400" dirty="0">
                  <a:solidFill>
                    <a:schemeClr val="bg1"/>
                  </a:solidFill>
                </a:rPr>
                <a:t>12 March 2016</a:t>
              </a:r>
            </a:p>
          </p:txBody>
        </p:sp>
      </p:grpSp>
      <p:grpSp>
        <p:nvGrpSpPr>
          <p:cNvPr id="11" name="Group 10">
            <a:extLst>
              <a:ext uri="{FF2B5EF4-FFF2-40B4-BE49-F238E27FC236}">
                <a16:creationId xmlns:a16="http://schemas.microsoft.com/office/drawing/2014/main" id="{20A6AFC4-1051-4E86-B8E4-0245F5402BF8}"/>
              </a:ext>
            </a:extLst>
          </p:cNvPr>
          <p:cNvGrpSpPr/>
          <p:nvPr/>
        </p:nvGrpSpPr>
        <p:grpSpPr>
          <a:xfrm>
            <a:off x="358438" y="596219"/>
            <a:ext cx="5071257" cy="2506739"/>
            <a:chOff x="175553" y="769861"/>
            <a:chExt cx="5071257" cy="2506739"/>
          </a:xfrm>
        </p:grpSpPr>
        <p:pic>
          <p:nvPicPr>
            <p:cNvPr id="15" name="Picture 14">
              <a:extLst>
                <a:ext uri="{FF2B5EF4-FFF2-40B4-BE49-F238E27FC236}">
                  <a16:creationId xmlns:a16="http://schemas.microsoft.com/office/drawing/2014/main" id="{8D22E668-021F-44F8-9113-FCC16B08D3BF}"/>
                </a:ext>
              </a:extLst>
            </p:cNvPr>
            <p:cNvPicPr>
              <a:picLocks noChangeAspect="1"/>
            </p:cNvPicPr>
            <p:nvPr/>
          </p:nvPicPr>
          <p:blipFill>
            <a:blip r:embed="rId5"/>
            <a:stretch>
              <a:fillRect/>
            </a:stretch>
          </p:blipFill>
          <p:spPr>
            <a:xfrm>
              <a:off x="175553" y="769861"/>
              <a:ext cx="5071257" cy="2506739"/>
            </a:xfrm>
            <a:prstGeom prst="rect">
              <a:avLst/>
            </a:prstGeom>
          </p:spPr>
        </p:pic>
        <p:sp>
          <p:nvSpPr>
            <p:cNvPr id="3" name="Rectangle 2">
              <a:extLst>
                <a:ext uri="{FF2B5EF4-FFF2-40B4-BE49-F238E27FC236}">
                  <a16:creationId xmlns:a16="http://schemas.microsoft.com/office/drawing/2014/main" id="{B092D91E-F170-42C4-AB8B-ABF9F888A78D}"/>
                </a:ext>
              </a:extLst>
            </p:cNvPr>
            <p:cNvSpPr/>
            <p:nvPr/>
          </p:nvSpPr>
          <p:spPr>
            <a:xfrm>
              <a:off x="609600" y="1389918"/>
              <a:ext cx="2362200" cy="1447800"/>
            </a:xfrm>
            <a:prstGeom prst="rect">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DCB34C7-A8BD-4EF5-980C-43ED0502BDA9}"/>
                </a:ext>
              </a:extLst>
            </p:cNvPr>
            <p:cNvSpPr/>
            <p:nvPr/>
          </p:nvSpPr>
          <p:spPr>
            <a:xfrm>
              <a:off x="2971800" y="1943100"/>
              <a:ext cx="2036618" cy="894618"/>
            </a:xfrm>
            <a:prstGeom prst="rect">
              <a:avLst/>
            </a:prstGeom>
            <a:solidFill>
              <a:schemeClr val="accent1">
                <a:lumMod val="20000"/>
                <a:lumOff val="8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C5219907-155C-4F3E-BBF4-914461ACFEA4}"/>
              </a:ext>
            </a:extLst>
          </p:cNvPr>
          <p:cNvSpPr txBox="1"/>
          <p:nvPr/>
        </p:nvSpPr>
        <p:spPr>
          <a:xfrm>
            <a:off x="0" y="6536350"/>
            <a:ext cx="9122049" cy="307777"/>
          </a:xfrm>
          <a:prstGeom prst="rect">
            <a:avLst/>
          </a:prstGeom>
          <a:noFill/>
        </p:spPr>
        <p:txBody>
          <a:bodyPr wrap="none" rtlCol="0">
            <a:spAutoFit/>
          </a:bodyPr>
          <a:lstStyle/>
          <a:p>
            <a:r>
              <a:rPr lang="en-US" sz="1400" dirty="0"/>
              <a:t>Satellite images from UW-Madison. Ice data from NOAA GLERL. Fish data from USGS Lake Superior nearshore fish surveys</a:t>
            </a:r>
          </a:p>
        </p:txBody>
      </p:sp>
      <p:grpSp>
        <p:nvGrpSpPr>
          <p:cNvPr id="22" name="Group 21">
            <a:extLst>
              <a:ext uri="{FF2B5EF4-FFF2-40B4-BE49-F238E27FC236}">
                <a16:creationId xmlns:a16="http://schemas.microsoft.com/office/drawing/2014/main" id="{21ABAB50-3E1B-482B-ACA9-E434BE234FF5}"/>
              </a:ext>
            </a:extLst>
          </p:cNvPr>
          <p:cNvGrpSpPr/>
          <p:nvPr/>
        </p:nvGrpSpPr>
        <p:grpSpPr>
          <a:xfrm>
            <a:off x="6248400" y="3358594"/>
            <a:ext cx="1879742" cy="3067050"/>
            <a:chOff x="6169008" y="689955"/>
            <a:chExt cx="2357121" cy="4444042"/>
          </a:xfrm>
        </p:grpSpPr>
        <p:sp>
          <p:nvSpPr>
            <p:cNvPr id="23" name="Rectangle 22">
              <a:extLst>
                <a:ext uri="{FF2B5EF4-FFF2-40B4-BE49-F238E27FC236}">
                  <a16:creationId xmlns:a16="http://schemas.microsoft.com/office/drawing/2014/main" id="{84A9DCAD-C1CE-4FD4-993F-715EDE631D20}"/>
                </a:ext>
              </a:extLst>
            </p:cNvPr>
            <p:cNvSpPr/>
            <p:nvPr/>
          </p:nvSpPr>
          <p:spPr>
            <a:xfrm>
              <a:off x="6172567" y="1144638"/>
              <a:ext cx="2347868" cy="2819400"/>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pic>
          <p:nvPicPr>
            <p:cNvPr id="24" name="Picture 8" descr="Related image">
              <a:extLst>
                <a:ext uri="{FF2B5EF4-FFF2-40B4-BE49-F238E27FC236}">
                  <a16:creationId xmlns:a16="http://schemas.microsoft.com/office/drawing/2014/main" id="{23AC8111-31B4-412A-985D-096AC8BD07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8" t="82860" r="51740"/>
            <a:stretch/>
          </p:blipFill>
          <p:spPr bwMode="auto">
            <a:xfrm>
              <a:off x="6178264" y="4395748"/>
              <a:ext cx="2347865" cy="738249"/>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8FA088D-4505-4498-A5F2-000F26D5631A}"/>
                </a:ext>
              </a:extLst>
            </p:cNvPr>
            <p:cNvSpPr/>
            <p:nvPr/>
          </p:nvSpPr>
          <p:spPr>
            <a:xfrm>
              <a:off x="6169008" y="3702482"/>
              <a:ext cx="2347868" cy="71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tx1">
                    <a:lumMod val="75000"/>
                    <a:lumOff val="25000"/>
                  </a:schemeClr>
                </a:solidFill>
              </a:endParaRPr>
            </a:p>
            <a:p>
              <a:r>
                <a:rPr lang="en-US" sz="1200" b="1" dirty="0">
                  <a:solidFill>
                    <a:schemeClr val="tx1">
                      <a:lumMod val="75000"/>
                      <a:lumOff val="25000"/>
                    </a:schemeClr>
                  </a:solidFill>
                </a:rPr>
                <a:t>Cisco-1</a:t>
              </a:r>
            </a:p>
            <a:p>
              <a:r>
                <a:rPr lang="en-US" sz="1200" dirty="0">
                  <a:solidFill>
                    <a:schemeClr val="bg2">
                      <a:lumMod val="50000"/>
                    </a:schemeClr>
                  </a:solidFill>
                </a:rPr>
                <a:t>Anybody out there?</a:t>
              </a:r>
            </a:p>
            <a:p>
              <a:endParaRPr lang="en-US" sz="1200" dirty="0">
                <a:solidFill>
                  <a:schemeClr val="bg2">
                    <a:lumMod val="50000"/>
                  </a:schemeClr>
                </a:solidFill>
              </a:endParaRPr>
            </a:p>
          </p:txBody>
        </p:sp>
        <p:pic>
          <p:nvPicPr>
            <p:cNvPr id="26" name="Picture 8" descr="Related image">
              <a:extLst>
                <a:ext uri="{FF2B5EF4-FFF2-40B4-BE49-F238E27FC236}">
                  <a16:creationId xmlns:a16="http://schemas.microsoft.com/office/drawing/2014/main" id="{B0972DC2-ABA4-4079-BA28-EB58E95340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8" r="51740" b="89443"/>
            <a:stretch/>
          </p:blipFill>
          <p:spPr bwMode="auto">
            <a:xfrm>
              <a:off x="6172569" y="689955"/>
              <a:ext cx="2347866" cy="454683"/>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33E41156-4E69-43B5-8C41-256591643EA3}"/>
                </a:ext>
              </a:extLst>
            </p:cNvPr>
            <p:cNvPicPr>
              <a:picLocks noChangeAspect="1"/>
            </p:cNvPicPr>
            <p:nvPr/>
          </p:nvPicPr>
          <p:blipFill>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tretch>
              <a:fillRect/>
            </a:stretch>
          </p:blipFill>
          <p:spPr>
            <a:xfrm>
              <a:off x="6254168" y="2033972"/>
              <a:ext cx="2184662" cy="498550"/>
            </a:xfrm>
            <a:prstGeom prst="rect">
              <a:avLst/>
            </a:prstGeom>
          </p:spPr>
        </p:pic>
        <p:sp>
          <p:nvSpPr>
            <p:cNvPr id="28" name="Rectangle 27">
              <a:extLst>
                <a:ext uri="{FF2B5EF4-FFF2-40B4-BE49-F238E27FC236}">
                  <a16:creationId xmlns:a16="http://schemas.microsoft.com/office/drawing/2014/main" id="{939A885B-FE31-4845-9E97-C755BD38D4E8}"/>
                </a:ext>
              </a:extLst>
            </p:cNvPr>
            <p:cNvSpPr/>
            <p:nvPr/>
          </p:nvSpPr>
          <p:spPr>
            <a:xfrm>
              <a:off x="6169008" y="689955"/>
              <a:ext cx="2347865" cy="44440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6D029F79-C835-4FD7-9A66-6EB6CD5BB3B4}"/>
              </a:ext>
            </a:extLst>
          </p:cNvPr>
          <p:cNvSpPr/>
          <p:nvPr/>
        </p:nvSpPr>
        <p:spPr>
          <a:xfrm>
            <a:off x="330084" y="78973"/>
            <a:ext cx="2744341" cy="523220"/>
          </a:xfrm>
          <a:prstGeom prst="rect">
            <a:avLst/>
          </a:prstGeom>
        </p:spPr>
        <p:txBody>
          <a:bodyPr wrap="none">
            <a:spAutoFit/>
          </a:bodyPr>
          <a:lstStyle/>
          <a:p>
            <a:r>
              <a:rPr lang="en-US" sz="2800" dirty="0"/>
              <a:t>Lake Superior Ice </a:t>
            </a:r>
          </a:p>
        </p:txBody>
      </p:sp>
      <p:sp>
        <p:nvSpPr>
          <p:cNvPr id="5" name="Rectangle 4">
            <a:extLst>
              <a:ext uri="{FF2B5EF4-FFF2-40B4-BE49-F238E27FC236}">
                <a16:creationId xmlns:a16="http://schemas.microsoft.com/office/drawing/2014/main" id="{F13622A4-3399-4105-ACAF-536FF15D475E}"/>
              </a:ext>
            </a:extLst>
          </p:cNvPr>
          <p:cNvSpPr/>
          <p:nvPr/>
        </p:nvSpPr>
        <p:spPr>
          <a:xfrm>
            <a:off x="2008221" y="3394530"/>
            <a:ext cx="2906821" cy="523220"/>
          </a:xfrm>
          <a:prstGeom prst="rect">
            <a:avLst/>
          </a:prstGeom>
        </p:spPr>
        <p:txBody>
          <a:bodyPr wrap="none">
            <a:spAutoFit/>
          </a:bodyPr>
          <a:lstStyle/>
          <a:p>
            <a:r>
              <a:rPr lang="en-US" sz="2800" dirty="0"/>
              <a:t>Cisco Recruitment </a:t>
            </a:r>
          </a:p>
        </p:txBody>
      </p:sp>
    </p:spTree>
    <p:extLst>
      <p:ext uri="{BB962C8B-B14F-4D97-AF65-F5344CB8AC3E}">
        <p14:creationId xmlns:p14="http://schemas.microsoft.com/office/powerpoint/2010/main" val="104083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DD6BD0-E51B-4EFE-8A3A-3D676D2BE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18" y="1866796"/>
            <a:ext cx="8572500" cy="4286250"/>
          </a:xfrm>
          <a:prstGeom prst="rect">
            <a:avLst/>
          </a:prstGeom>
        </p:spPr>
      </p:pic>
      <p:grpSp>
        <p:nvGrpSpPr>
          <p:cNvPr id="19" name="Group 18">
            <a:extLst>
              <a:ext uri="{FF2B5EF4-FFF2-40B4-BE49-F238E27FC236}">
                <a16:creationId xmlns:a16="http://schemas.microsoft.com/office/drawing/2014/main" id="{9C72A96F-CB02-4F2B-B1FC-95584016FBD5}"/>
              </a:ext>
            </a:extLst>
          </p:cNvPr>
          <p:cNvGrpSpPr/>
          <p:nvPr/>
        </p:nvGrpSpPr>
        <p:grpSpPr>
          <a:xfrm>
            <a:off x="2309410" y="3593805"/>
            <a:ext cx="5060960" cy="2044995"/>
            <a:chOff x="1905001" y="3154321"/>
            <a:chExt cx="5181600" cy="2484479"/>
          </a:xfrm>
        </p:grpSpPr>
        <p:sp>
          <p:nvSpPr>
            <p:cNvPr id="39" name="Rectangle 38">
              <a:extLst>
                <a:ext uri="{FF2B5EF4-FFF2-40B4-BE49-F238E27FC236}">
                  <a16:creationId xmlns:a16="http://schemas.microsoft.com/office/drawing/2014/main" id="{09A9AF7C-AE10-4A9F-BBD1-21F3659E417A}"/>
                </a:ext>
              </a:extLst>
            </p:cNvPr>
            <p:cNvSpPr/>
            <p:nvPr/>
          </p:nvSpPr>
          <p:spPr>
            <a:xfrm>
              <a:off x="6905543" y="3154321"/>
              <a:ext cx="181058" cy="248447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05001" y="3154321"/>
              <a:ext cx="5181600" cy="2370062"/>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449E06D-F41E-41A7-9EF6-EB9922F8C18A}"/>
              </a:ext>
            </a:extLst>
          </p:cNvPr>
          <p:cNvGrpSpPr/>
          <p:nvPr/>
        </p:nvGrpSpPr>
        <p:grpSpPr>
          <a:xfrm>
            <a:off x="3368916" y="4587960"/>
            <a:ext cx="4965795" cy="1050840"/>
            <a:chOff x="2909950" y="4409873"/>
            <a:chExt cx="5181600" cy="1228927"/>
          </a:xfrm>
        </p:grpSpPr>
        <p:sp>
          <p:nvSpPr>
            <p:cNvPr id="26" name="Rectangle 25">
              <a:extLst>
                <a:ext uri="{FF2B5EF4-FFF2-40B4-BE49-F238E27FC236}">
                  <a16:creationId xmlns:a16="http://schemas.microsoft.com/office/drawing/2014/main" id="{314809F5-38FD-4276-9641-E902D98F8D89}"/>
                </a:ext>
              </a:extLst>
            </p:cNvPr>
            <p:cNvSpPr/>
            <p:nvPr/>
          </p:nvSpPr>
          <p:spPr>
            <a:xfrm>
              <a:off x="7924800" y="4409873"/>
              <a:ext cx="152400" cy="12289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909950" y="4419601"/>
              <a:ext cx="5181600" cy="1088546"/>
            </a:xfrm>
            <a:prstGeom prst="rect">
              <a:avLst/>
            </a:prstGeom>
            <a:solidFill>
              <a:schemeClr val="accent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 Box 2">
            <a:extLst>
              <a:ext uri="{FF2B5EF4-FFF2-40B4-BE49-F238E27FC236}">
                <a16:creationId xmlns:a16="http://schemas.microsoft.com/office/drawing/2014/main" id="{94CD4A0D-31B8-4679-B51B-1AD934883407}"/>
              </a:ext>
            </a:extLst>
          </p:cNvPr>
          <p:cNvSpPr txBox="1">
            <a:spLocks noChangeArrowheads="1"/>
          </p:cNvSpPr>
          <p:nvPr/>
        </p:nvSpPr>
        <p:spPr bwMode="auto">
          <a:xfrm>
            <a:off x="0" y="-1735"/>
            <a:ext cx="9143999" cy="523220"/>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Lake Superior </a:t>
            </a:r>
            <a:r>
              <a:rPr lang="en-US" sz="2800" b="0" dirty="0" err="1">
                <a:latin typeface="+mn-lt"/>
              </a:rPr>
              <a:t>Ciscoe</a:t>
            </a:r>
            <a:r>
              <a:rPr lang="en-US" sz="2800" b="0" dirty="0">
                <a:latin typeface="+mn-lt"/>
              </a:rPr>
              <a:t> Population Dynamics</a:t>
            </a:r>
          </a:p>
        </p:txBody>
      </p:sp>
      <p:pic>
        <p:nvPicPr>
          <p:cNvPr id="31" name="Picture 30">
            <a:extLst>
              <a:ext uri="{FF2B5EF4-FFF2-40B4-BE49-F238E27FC236}">
                <a16:creationId xmlns:a16="http://schemas.microsoft.com/office/drawing/2014/main" id="{FD75A2C8-7B57-4E7C-BC91-EFE0C53B5C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429" flipH="1">
            <a:off x="2325434" y="703430"/>
            <a:ext cx="1575265" cy="636507"/>
          </a:xfrm>
          <a:prstGeom prst="rect">
            <a:avLst/>
          </a:prstGeom>
        </p:spPr>
      </p:pic>
      <p:pic>
        <p:nvPicPr>
          <p:cNvPr id="32" name="Picture 31">
            <a:extLst>
              <a:ext uri="{FF2B5EF4-FFF2-40B4-BE49-F238E27FC236}">
                <a16:creationId xmlns:a16="http://schemas.microsoft.com/office/drawing/2014/main" id="{801A5C17-C66F-482B-9BFA-C2E0ECA9D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14490" flipH="1">
            <a:off x="4228210" y="774636"/>
            <a:ext cx="1586394" cy="640904"/>
          </a:xfrm>
          <a:prstGeom prst="rect">
            <a:avLst/>
          </a:prstGeom>
        </p:spPr>
      </p:pic>
      <p:pic>
        <p:nvPicPr>
          <p:cNvPr id="33" name="Picture 21" descr="E:\Color Fish\Native fish\Kiyi.png">
            <a:extLst>
              <a:ext uri="{FF2B5EF4-FFF2-40B4-BE49-F238E27FC236}">
                <a16:creationId xmlns:a16="http://schemas.microsoft.com/office/drawing/2014/main" id="{18F6A70B-E4D3-4E4C-A2D6-B71AC2E40003}"/>
              </a:ext>
            </a:extLst>
          </p:cNvPr>
          <p:cNvPicPr>
            <a:picLocks noChangeAspect="1" noChangeArrowheads="1"/>
          </p:cNvPicPr>
          <p:nvPr/>
        </p:nvPicPr>
        <p:blipFill>
          <a:blip r:embed="rId6" cstate="print"/>
          <a:srcRect b="28008"/>
          <a:stretch>
            <a:fillRect/>
          </a:stretch>
        </p:blipFill>
        <p:spPr bwMode="auto">
          <a:xfrm flipH="1">
            <a:off x="239531" y="700174"/>
            <a:ext cx="1758392" cy="710024"/>
          </a:xfrm>
          <a:prstGeom prst="rect">
            <a:avLst/>
          </a:prstGeom>
          <a:noFill/>
        </p:spPr>
      </p:pic>
      <p:sp>
        <p:nvSpPr>
          <p:cNvPr id="36" name="TextBox 35">
            <a:extLst>
              <a:ext uri="{FF2B5EF4-FFF2-40B4-BE49-F238E27FC236}">
                <a16:creationId xmlns:a16="http://schemas.microsoft.com/office/drawing/2014/main" id="{2A6F1296-6268-4E05-B2B5-688D8699ACE5}"/>
              </a:ext>
            </a:extLst>
          </p:cNvPr>
          <p:cNvSpPr txBox="1"/>
          <p:nvPr/>
        </p:nvSpPr>
        <p:spPr>
          <a:xfrm>
            <a:off x="0" y="6550223"/>
            <a:ext cx="4089581" cy="307777"/>
          </a:xfrm>
          <a:prstGeom prst="rect">
            <a:avLst/>
          </a:prstGeom>
          <a:noFill/>
        </p:spPr>
        <p:txBody>
          <a:bodyPr wrap="none" rtlCol="0">
            <a:spAutoFit/>
          </a:bodyPr>
          <a:lstStyle/>
          <a:p>
            <a:r>
              <a:rPr lang="en-US" sz="1400" dirty="0"/>
              <a:t>Data from USGS Lake Superior nearshore fish surveys</a:t>
            </a:r>
          </a:p>
        </p:txBody>
      </p:sp>
      <p:grpSp>
        <p:nvGrpSpPr>
          <p:cNvPr id="16" name="Group 15">
            <a:extLst>
              <a:ext uri="{FF2B5EF4-FFF2-40B4-BE49-F238E27FC236}">
                <a16:creationId xmlns:a16="http://schemas.microsoft.com/office/drawing/2014/main" id="{6B31F3D7-3E04-4E46-8810-57741102A8C7}"/>
              </a:ext>
            </a:extLst>
          </p:cNvPr>
          <p:cNvGrpSpPr/>
          <p:nvPr/>
        </p:nvGrpSpPr>
        <p:grpSpPr>
          <a:xfrm>
            <a:off x="1066800" y="2186849"/>
            <a:ext cx="5060960" cy="3451951"/>
            <a:chOff x="900053" y="2186849"/>
            <a:chExt cx="5238857" cy="3451951"/>
          </a:xfrm>
        </p:grpSpPr>
        <p:sp>
          <p:nvSpPr>
            <p:cNvPr id="12" name="Rectangle 11"/>
            <p:cNvSpPr/>
            <p:nvPr/>
          </p:nvSpPr>
          <p:spPr>
            <a:xfrm>
              <a:off x="2759749" y="2572608"/>
              <a:ext cx="1882207" cy="288343"/>
            </a:xfrm>
            <a:prstGeom prst="rect">
              <a:avLst/>
            </a:prstGeom>
          </p:spPr>
          <p:txBody>
            <a:bodyPr wrap="none">
              <a:spAutoFit/>
            </a:bodyPr>
            <a:lstStyle/>
            <a:p>
              <a:pPr algn="ctr"/>
              <a:r>
                <a:rPr lang="en-US" dirty="0"/>
                <a:t>25 year life span</a:t>
              </a:r>
            </a:p>
          </p:txBody>
        </p:sp>
        <p:sp>
          <p:nvSpPr>
            <p:cNvPr id="40" name="Rectangle 39">
              <a:extLst>
                <a:ext uri="{FF2B5EF4-FFF2-40B4-BE49-F238E27FC236}">
                  <a16:creationId xmlns:a16="http://schemas.microsoft.com/office/drawing/2014/main" id="{F3BE1B8D-289B-4897-B6EC-4667B75B782A}"/>
                </a:ext>
              </a:extLst>
            </p:cNvPr>
            <p:cNvSpPr/>
            <p:nvPr/>
          </p:nvSpPr>
          <p:spPr>
            <a:xfrm>
              <a:off x="5738671" y="2209801"/>
              <a:ext cx="387557" cy="3428999"/>
            </a:xfrm>
            <a:prstGeom prst="rect">
              <a:avLst/>
            </a:prstGeom>
            <a:noFill/>
            <a:ln w="2857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900053" y="2186849"/>
              <a:ext cx="5238857" cy="3321297"/>
            </a:xfrm>
            <a:prstGeom prst="rect">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Left-Right Arrow 16"/>
            <p:cNvSpPr/>
            <p:nvPr/>
          </p:nvSpPr>
          <p:spPr>
            <a:xfrm>
              <a:off x="1066800" y="2438400"/>
              <a:ext cx="4953000" cy="224729"/>
            </a:xfrm>
            <a:prstGeom prst="lef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4" name="Chart 43">
            <a:extLst>
              <a:ext uri="{FF2B5EF4-FFF2-40B4-BE49-F238E27FC236}">
                <a16:creationId xmlns:a16="http://schemas.microsoft.com/office/drawing/2014/main" id="{BD0E7044-4DF7-481F-B21B-28B34AA09A4B}"/>
              </a:ext>
            </a:extLst>
          </p:cNvPr>
          <p:cNvGraphicFramePr>
            <a:graphicFrameLocks/>
          </p:cNvGraphicFramePr>
          <p:nvPr>
            <p:extLst>
              <p:ext uri="{D42A27DB-BD31-4B8C-83A1-F6EECF244321}">
                <p14:modId xmlns:p14="http://schemas.microsoft.com/office/powerpoint/2010/main" val="3092350389"/>
              </p:ext>
            </p:extLst>
          </p:nvPr>
        </p:nvGraphicFramePr>
        <p:xfrm>
          <a:off x="6186546" y="521485"/>
          <a:ext cx="2914543" cy="1985019"/>
        </p:xfrm>
        <a:graphic>
          <a:graphicData uri="http://schemas.openxmlformats.org/drawingml/2006/chart">
            <c:chart xmlns:c="http://schemas.openxmlformats.org/drawingml/2006/chart" xmlns:r="http://schemas.openxmlformats.org/officeDocument/2006/relationships" r:id="rId7"/>
          </a:graphicData>
        </a:graphic>
      </p:graphicFrame>
      <p:sp>
        <p:nvSpPr>
          <p:cNvPr id="45" name="Oval 44">
            <a:extLst>
              <a:ext uri="{FF2B5EF4-FFF2-40B4-BE49-F238E27FC236}">
                <a16:creationId xmlns:a16="http://schemas.microsoft.com/office/drawing/2014/main" id="{ED01DF1E-F941-4CD2-9A20-97A0F5CD0344}"/>
              </a:ext>
            </a:extLst>
          </p:cNvPr>
          <p:cNvSpPr/>
          <p:nvPr/>
        </p:nvSpPr>
        <p:spPr>
          <a:xfrm>
            <a:off x="5584235" y="1265345"/>
            <a:ext cx="228600" cy="228600"/>
          </a:xfrm>
          <a:prstGeom prst="ellips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0E8E352-58C6-41DB-AE19-54C27FFEE20D}"/>
              </a:ext>
            </a:extLst>
          </p:cNvPr>
          <p:cNvSpPr/>
          <p:nvPr/>
        </p:nvSpPr>
        <p:spPr>
          <a:xfrm>
            <a:off x="1332994" y="1265345"/>
            <a:ext cx="228600" cy="228600"/>
          </a:xfrm>
          <a:prstGeom prst="ellipse">
            <a:avLst/>
          </a:prstGeom>
          <a:solidFill>
            <a:srgbClr val="4BBF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6C5081-AD9A-410B-A539-F3CD66704796}"/>
              </a:ext>
            </a:extLst>
          </p:cNvPr>
          <p:cNvSpPr/>
          <p:nvPr/>
        </p:nvSpPr>
        <p:spPr>
          <a:xfrm>
            <a:off x="3514671" y="126534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606BF0-448F-4F74-A01F-2991D6D44382}"/>
              </a:ext>
            </a:extLst>
          </p:cNvPr>
          <p:cNvSpPr/>
          <p:nvPr/>
        </p:nvSpPr>
        <p:spPr>
          <a:xfrm>
            <a:off x="4089581" y="4950725"/>
            <a:ext cx="4965795" cy="613854"/>
          </a:xfrm>
          <a:prstGeom prst="rect">
            <a:avLst/>
          </a:prstGeom>
          <a:solidFill>
            <a:srgbClr val="FF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12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B62789-C7A2-4A91-81FC-E80626E69F58}"/>
              </a:ext>
            </a:extLst>
          </p:cNvPr>
          <p:cNvPicPr>
            <a:picLocks noChangeAspect="1"/>
          </p:cNvPicPr>
          <p:nvPr/>
        </p:nvPicPr>
        <p:blipFill>
          <a:blip r:embed="rId2"/>
          <a:stretch>
            <a:fillRect/>
          </a:stretch>
        </p:blipFill>
        <p:spPr>
          <a:xfrm>
            <a:off x="-6629" y="-37784"/>
            <a:ext cx="2424428" cy="3460940"/>
          </a:xfrm>
          <a:prstGeom prst="rect">
            <a:avLst/>
          </a:prstGeom>
        </p:spPr>
      </p:pic>
      <p:pic>
        <p:nvPicPr>
          <p:cNvPr id="3" name="Picture 2">
            <a:extLst>
              <a:ext uri="{FF2B5EF4-FFF2-40B4-BE49-F238E27FC236}">
                <a16:creationId xmlns:a16="http://schemas.microsoft.com/office/drawing/2014/main" id="{F6813B6F-8692-4AF8-8A6E-C7DF7E929396}"/>
              </a:ext>
            </a:extLst>
          </p:cNvPr>
          <p:cNvPicPr>
            <a:picLocks noChangeAspect="1"/>
          </p:cNvPicPr>
          <p:nvPr/>
        </p:nvPicPr>
        <p:blipFill>
          <a:blip r:embed="rId3"/>
          <a:stretch>
            <a:fillRect/>
          </a:stretch>
        </p:blipFill>
        <p:spPr>
          <a:xfrm>
            <a:off x="5269156" y="28134"/>
            <a:ext cx="3867916" cy="2176749"/>
          </a:xfrm>
          <a:prstGeom prst="rect">
            <a:avLst/>
          </a:prstGeom>
        </p:spPr>
      </p:pic>
      <p:pic>
        <p:nvPicPr>
          <p:cNvPr id="4" name="Picture 3">
            <a:extLst>
              <a:ext uri="{FF2B5EF4-FFF2-40B4-BE49-F238E27FC236}">
                <a16:creationId xmlns:a16="http://schemas.microsoft.com/office/drawing/2014/main" id="{885A9B40-0691-4BBE-840D-8D5E3D06F9BF}"/>
              </a:ext>
            </a:extLst>
          </p:cNvPr>
          <p:cNvPicPr>
            <a:picLocks noChangeAspect="1"/>
          </p:cNvPicPr>
          <p:nvPr/>
        </p:nvPicPr>
        <p:blipFill>
          <a:blip r:embed="rId4"/>
          <a:stretch>
            <a:fillRect/>
          </a:stretch>
        </p:blipFill>
        <p:spPr>
          <a:xfrm rot="1564896">
            <a:off x="5715190" y="955142"/>
            <a:ext cx="3176041" cy="2646701"/>
          </a:xfrm>
          <a:prstGeom prst="rect">
            <a:avLst/>
          </a:prstGeom>
        </p:spPr>
      </p:pic>
      <p:pic>
        <p:nvPicPr>
          <p:cNvPr id="5" name="Picture 4">
            <a:extLst>
              <a:ext uri="{FF2B5EF4-FFF2-40B4-BE49-F238E27FC236}">
                <a16:creationId xmlns:a16="http://schemas.microsoft.com/office/drawing/2014/main" id="{AA814422-52D9-4A6B-9ED5-84F5C374A5E5}"/>
              </a:ext>
            </a:extLst>
          </p:cNvPr>
          <p:cNvPicPr>
            <a:picLocks noChangeAspect="1"/>
          </p:cNvPicPr>
          <p:nvPr/>
        </p:nvPicPr>
        <p:blipFill rotWithShape="1">
          <a:blip r:embed="rId5"/>
          <a:srcRect b="43288"/>
          <a:stretch/>
        </p:blipFill>
        <p:spPr>
          <a:xfrm rot="825389">
            <a:off x="6176201" y="2142923"/>
            <a:ext cx="2489053" cy="1361227"/>
          </a:xfrm>
          <a:prstGeom prst="rect">
            <a:avLst/>
          </a:prstGeom>
        </p:spPr>
      </p:pic>
      <p:pic>
        <p:nvPicPr>
          <p:cNvPr id="6" name="Picture 5">
            <a:extLst>
              <a:ext uri="{FF2B5EF4-FFF2-40B4-BE49-F238E27FC236}">
                <a16:creationId xmlns:a16="http://schemas.microsoft.com/office/drawing/2014/main" id="{E61B31D7-91EE-4E3C-AB1C-C3454B1367D3}"/>
              </a:ext>
            </a:extLst>
          </p:cNvPr>
          <p:cNvPicPr>
            <a:picLocks noChangeAspect="1"/>
          </p:cNvPicPr>
          <p:nvPr/>
        </p:nvPicPr>
        <p:blipFill>
          <a:blip r:embed="rId6"/>
          <a:stretch>
            <a:fillRect/>
          </a:stretch>
        </p:blipFill>
        <p:spPr>
          <a:xfrm>
            <a:off x="2489390" y="111936"/>
            <a:ext cx="3343588" cy="2823802"/>
          </a:xfrm>
          <a:prstGeom prst="rect">
            <a:avLst/>
          </a:prstGeom>
        </p:spPr>
      </p:pic>
      <p:pic>
        <p:nvPicPr>
          <p:cNvPr id="8" name="Picture 7">
            <a:extLst>
              <a:ext uri="{FF2B5EF4-FFF2-40B4-BE49-F238E27FC236}">
                <a16:creationId xmlns:a16="http://schemas.microsoft.com/office/drawing/2014/main" id="{74B065B9-2733-4A5F-BEEF-557E45F74A00}"/>
              </a:ext>
            </a:extLst>
          </p:cNvPr>
          <p:cNvPicPr>
            <a:picLocks noChangeAspect="1"/>
          </p:cNvPicPr>
          <p:nvPr/>
        </p:nvPicPr>
        <p:blipFill>
          <a:blip r:embed="rId7"/>
          <a:stretch>
            <a:fillRect/>
          </a:stretch>
        </p:blipFill>
        <p:spPr>
          <a:xfrm rot="20177000">
            <a:off x="134789" y="604924"/>
            <a:ext cx="2489390" cy="957458"/>
          </a:xfrm>
          <a:prstGeom prst="rect">
            <a:avLst/>
          </a:prstGeom>
        </p:spPr>
      </p:pic>
      <p:pic>
        <p:nvPicPr>
          <p:cNvPr id="9" name="Picture 8">
            <a:extLst>
              <a:ext uri="{FF2B5EF4-FFF2-40B4-BE49-F238E27FC236}">
                <a16:creationId xmlns:a16="http://schemas.microsoft.com/office/drawing/2014/main" id="{CBD8C05E-3817-45CB-9009-6A7112AF2908}"/>
              </a:ext>
            </a:extLst>
          </p:cNvPr>
          <p:cNvPicPr>
            <a:picLocks noChangeAspect="1"/>
          </p:cNvPicPr>
          <p:nvPr/>
        </p:nvPicPr>
        <p:blipFill>
          <a:blip r:embed="rId8"/>
          <a:stretch>
            <a:fillRect/>
          </a:stretch>
        </p:blipFill>
        <p:spPr>
          <a:xfrm rot="302993">
            <a:off x="2753734" y="2212148"/>
            <a:ext cx="3576638" cy="1114796"/>
          </a:xfrm>
          <a:prstGeom prst="rect">
            <a:avLst/>
          </a:prstGeom>
        </p:spPr>
      </p:pic>
      <p:pic>
        <p:nvPicPr>
          <p:cNvPr id="10" name="Picture 9">
            <a:extLst>
              <a:ext uri="{FF2B5EF4-FFF2-40B4-BE49-F238E27FC236}">
                <a16:creationId xmlns:a16="http://schemas.microsoft.com/office/drawing/2014/main" id="{11503F1E-FB0A-439F-88CA-D6EA07C8DBC7}"/>
              </a:ext>
            </a:extLst>
          </p:cNvPr>
          <p:cNvPicPr>
            <a:picLocks noChangeAspect="1"/>
          </p:cNvPicPr>
          <p:nvPr/>
        </p:nvPicPr>
        <p:blipFill>
          <a:blip r:embed="rId9"/>
          <a:stretch>
            <a:fillRect/>
          </a:stretch>
        </p:blipFill>
        <p:spPr>
          <a:xfrm rot="20827937">
            <a:off x="2626480" y="881339"/>
            <a:ext cx="2949903" cy="1307301"/>
          </a:xfrm>
          <a:prstGeom prst="rect">
            <a:avLst/>
          </a:prstGeom>
        </p:spPr>
      </p:pic>
      <p:pic>
        <p:nvPicPr>
          <p:cNvPr id="11" name="Picture 10">
            <a:extLst>
              <a:ext uri="{FF2B5EF4-FFF2-40B4-BE49-F238E27FC236}">
                <a16:creationId xmlns:a16="http://schemas.microsoft.com/office/drawing/2014/main" id="{9E994052-B962-4C8E-A286-485DCA4E5F4E}"/>
              </a:ext>
            </a:extLst>
          </p:cNvPr>
          <p:cNvPicPr>
            <a:picLocks noChangeAspect="1"/>
          </p:cNvPicPr>
          <p:nvPr/>
        </p:nvPicPr>
        <p:blipFill>
          <a:blip r:embed="rId10"/>
          <a:stretch>
            <a:fillRect/>
          </a:stretch>
        </p:blipFill>
        <p:spPr>
          <a:xfrm>
            <a:off x="1723263" y="3144825"/>
            <a:ext cx="3009732" cy="1299824"/>
          </a:xfrm>
          <a:prstGeom prst="rect">
            <a:avLst/>
          </a:prstGeom>
        </p:spPr>
      </p:pic>
      <p:pic>
        <p:nvPicPr>
          <p:cNvPr id="15" name="Picture 14">
            <a:extLst>
              <a:ext uri="{FF2B5EF4-FFF2-40B4-BE49-F238E27FC236}">
                <a16:creationId xmlns:a16="http://schemas.microsoft.com/office/drawing/2014/main" id="{2400B094-2FE6-447D-BD72-B64C6B322053}"/>
              </a:ext>
            </a:extLst>
          </p:cNvPr>
          <p:cNvPicPr>
            <a:picLocks noChangeAspect="1"/>
          </p:cNvPicPr>
          <p:nvPr/>
        </p:nvPicPr>
        <p:blipFill>
          <a:blip r:embed="rId11"/>
          <a:stretch>
            <a:fillRect/>
          </a:stretch>
        </p:blipFill>
        <p:spPr>
          <a:xfrm rot="341523">
            <a:off x="3034457" y="5610843"/>
            <a:ext cx="3400878" cy="1440886"/>
          </a:xfrm>
          <a:prstGeom prst="rect">
            <a:avLst/>
          </a:prstGeom>
        </p:spPr>
      </p:pic>
      <p:pic>
        <p:nvPicPr>
          <p:cNvPr id="17" name="Picture 16">
            <a:extLst>
              <a:ext uri="{FF2B5EF4-FFF2-40B4-BE49-F238E27FC236}">
                <a16:creationId xmlns:a16="http://schemas.microsoft.com/office/drawing/2014/main" id="{5207473D-524D-444A-9E4E-A81CF9D06B7F}"/>
              </a:ext>
            </a:extLst>
          </p:cNvPr>
          <p:cNvPicPr>
            <a:picLocks noChangeAspect="1"/>
          </p:cNvPicPr>
          <p:nvPr/>
        </p:nvPicPr>
        <p:blipFill>
          <a:blip r:embed="rId12"/>
          <a:stretch>
            <a:fillRect/>
          </a:stretch>
        </p:blipFill>
        <p:spPr>
          <a:xfrm rot="17070634">
            <a:off x="-377280" y="4753684"/>
            <a:ext cx="2650251" cy="1346660"/>
          </a:xfrm>
          <a:prstGeom prst="rect">
            <a:avLst/>
          </a:prstGeom>
        </p:spPr>
      </p:pic>
      <p:pic>
        <p:nvPicPr>
          <p:cNvPr id="18" name="Picture 17">
            <a:extLst>
              <a:ext uri="{FF2B5EF4-FFF2-40B4-BE49-F238E27FC236}">
                <a16:creationId xmlns:a16="http://schemas.microsoft.com/office/drawing/2014/main" id="{4CEA894D-E011-44C5-BDE8-6471A6899036}"/>
              </a:ext>
            </a:extLst>
          </p:cNvPr>
          <p:cNvPicPr>
            <a:picLocks noChangeAspect="1"/>
          </p:cNvPicPr>
          <p:nvPr/>
        </p:nvPicPr>
        <p:blipFill>
          <a:blip r:embed="rId13"/>
          <a:stretch>
            <a:fillRect/>
          </a:stretch>
        </p:blipFill>
        <p:spPr>
          <a:xfrm>
            <a:off x="6590217" y="3281150"/>
            <a:ext cx="2393996" cy="1484206"/>
          </a:xfrm>
          <a:prstGeom prst="rect">
            <a:avLst/>
          </a:prstGeom>
        </p:spPr>
      </p:pic>
      <p:pic>
        <p:nvPicPr>
          <p:cNvPr id="12" name="Picture 11">
            <a:extLst>
              <a:ext uri="{FF2B5EF4-FFF2-40B4-BE49-F238E27FC236}">
                <a16:creationId xmlns:a16="http://schemas.microsoft.com/office/drawing/2014/main" id="{50FED331-5BAA-4771-9608-2382B0C0FA7D}"/>
              </a:ext>
            </a:extLst>
          </p:cNvPr>
          <p:cNvPicPr>
            <a:picLocks noChangeAspect="1"/>
          </p:cNvPicPr>
          <p:nvPr/>
        </p:nvPicPr>
        <p:blipFill rotWithShape="1">
          <a:blip r:embed="rId14"/>
          <a:srcRect t="41810"/>
          <a:stretch/>
        </p:blipFill>
        <p:spPr>
          <a:xfrm rot="888628">
            <a:off x="46383" y="3529329"/>
            <a:ext cx="3215417" cy="780803"/>
          </a:xfrm>
          <a:prstGeom prst="rect">
            <a:avLst/>
          </a:prstGeom>
        </p:spPr>
      </p:pic>
      <p:pic>
        <p:nvPicPr>
          <p:cNvPr id="19" name="Picture 18">
            <a:extLst>
              <a:ext uri="{FF2B5EF4-FFF2-40B4-BE49-F238E27FC236}">
                <a16:creationId xmlns:a16="http://schemas.microsoft.com/office/drawing/2014/main" id="{FADE7F99-7DA2-4155-AAA6-863BC57A1B1D}"/>
              </a:ext>
            </a:extLst>
          </p:cNvPr>
          <p:cNvPicPr>
            <a:picLocks noChangeAspect="1"/>
          </p:cNvPicPr>
          <p:nvPr/>
        </p:nvPicPr>
        <p:blipFill>
          <a:blip r:embed="rId15"/>
          <a:stretch>
            <a:fillRect/>
          </a:stretch>
        </p:blipFill>
        <p:spPr>
          <a:xfrm>
            <a:off x="583142" y="5410200"/>
            <a:ext cx="2168227" cy="1359003"/>
          </a:xfrm>
          <a:prstGeom prst="rect">
            <a:avLst/>
          </a:prstGeom>
        </p:spPr>
      </p:pic>
      <p:pic>
        <p:nvPicPr>
          <p:cNvPr id="14" name="Picture 13">
            <a:extLst>
              <a:ext uri="{FF2B5EF4-FFF2-40B4-BE49-F238E27FC236}">
                <a16:creationId xmlns:a16="http://schemas.microsoft.com/office/drawing/2014/main" id="{4D843DAC-D1A5-4C8B-A0F1-25816F9D1FDF}"/>
              </a:ext>
            </a:extLst>
          </p:cNvPr>
          <p:cNvPicPr>
            <a:picLocks noChangeAspect="1"/>
          </p:cNvPicPr>
          <p:nvPr/>
        </p:nvPicPr>
        <p:blipFill>
          <a:blip r:embed="rId16"/>
          <a:stretch>
            <a:fillRect/>
          </a:stretch>
        </p:blipFill>
        <p:spPr>
          <a:xfrm rot="20631690">
            <a:off x="1574783" y="4755707"/>
            <a:ext cx="2202216" cy="741620"/>
          </a:xfrm>
          <a:prstGeom prst="rect">
            <a:avLst/>
          </a:prstGeom>
        </p:spPr>
      </p:pic>
      <p:pic>
        <p:nvPicPr>
          <p:cNvPr id="13" name="Picture 12">
            <a:extLst>
              <a:ext uri="{FF2B5EF4-FFF2-40B4-BE49-F238E27FC236}">
                <a16:creationId xmlns:a16="http://schemas.microsoft.com/office/drawing/2014/main" id="{A1E4A3D5-D152-41CE-A824-54F4450BBDA2}"/>
              </a:ext>
            </a:extLst>
          </p:cNvPr>
          <p:cNvPicPr>
            <a:picLocks noChangeAspect="1"/>
          </p:cNvPicPr>
          <p:nvPr/>
        </p:nvPicPr>
        <p:blipFill>
          <a:blip r:embed="rId17"/>
          <a:stretch>
            <a:fillRect/>
          </a:stretch>
        </p:blipFill>
        <p:spPr>
          <a:xfrm rot="20903560">
            <a:off x="3988160" y="3654397"/>
            <a:ext cx="2185988" cy="1695001"/>
          </a:xfrm>
          <a:prstGeom prst="rect">
            <a:avLst/>
          </a:prstGeom>
        </p:spPr>
      </p:pic>
      <p:pic>
        <p:nvPicPr>
          <p:cNvPr id="20" name="Picture 19">
            <a:extLst>
              <a:ext uri="{FF2B5EF4-FFF2-40B4-BE49-F238E27FC236}">
                <a16:creationId xmlns:a16="http://schemas.microsoft.com/office/drawing/2014/main" id="{220141CE-BC7A-463A-B667-1FF645A42F47}"/>
              </a:ext>
            </a:extLst>
          </p:cNvPr>
          <p:cNvPicPr>
            <a:picLocks noChangeAspect="1"/>
          </p:cNvPicPr>
          <p:nvPr/>
        </p:nvPicPr>
        <p:blipFill>
          <a:blip r:embed="rId18"/>
          <a:stretch>
            <a:fillRect/>
          </a:stretch>
        </p:blipFill>
        <p:spPr>
          <a:xfrm rot="21068997">
            <a:off x="3852902" y="4426171"/>
            <a:ext cx="2357085" cy="1057904"/>
          </a:xfrm>
          <a:prstGeom prst="rect">
            <a:avLst/>
          </a:prstGeom>
        </p:spPr>
      </p:pic>
      <p:pic>
        <p:nvPicPr>
          <p:cNvPr id="7" name="Picture 6">
            <a:extLst>
              <a:ext uri="{FF2B5EF4-FFF2-40B4-BE49-F238E27FC236}">
                <a16:creationId xmlns:a16="http://schemas.microsoft.com/office/drawing/2014/main" id="{FA777645-B38D-48FB-B9D4-5E43A4BA96F4}"/>
              </a:ext>
            </a:extLst>
          </p:cNvPr>
          <p:cNvPicPr>
            <a:picLocks noChangeAspect="1"/>
          </p:cNvPicPr>
          <p:nvPr/>
        </p:nvPicPr>
        <p:blipFill>
          <a:blip r:embed="rId19"/>
          <a:stretch>
            <a:fillRect/>
          </a:stretch>
        </p:blipFill>
        <p:spPr>
          <a:xfrm rot="357868">
            <a:off x="6333260" y="4188267"/>
            <a:ext cx="2687421" cy="1464849"/>
          </a:xfrm>
          <a:prstGeom prst="rect">
            <a:avLst/>
          </a:prstGeom>
        </p:spPr>
      </p:pic>
      <p:pic>
        <p:nvPicPr>
          <p:cNvPr id="16" name="Picture 15">
            <a:extLst>
              <a:ext uri="{FF2B5EF4-FFF2-40B4-BE49-F238E27FC236}">
                <a16:creationId xmlns:a16="http://schemas.microsoft.com/office/drawing/2014/main" id="{99B9280B-9DDD-4FA9-8081-552245139135}"/>
              </a:ext>
            </a:extLst>
          </p:cNvPr>
          <p:cNvPicPr>
            <a:picLocks noChangeAspect="1"/>
          </p:cNvPicPr>
          <p:nvPr/>
        </p:nvPicPr>
        <p:blipFill>
          <a:blip r:embed="rId20"/>
          <a:stretch>
            <a:fillRect/>
          </a:stretch>
        </p:blipFill>
        <p:spPr>
          <a:xfrm>
            <a:off x="6371645" y="5302391"/>
            <a:ext cx="2651729" cy="1492241"/>
          </a:xfrm>
          <a:prstGeom prst="rect">
            <a:avLst/>
          </a:prstGeom>
        </p:spPr>
      </p:pic>
    </p:spTree>
    <p:extLst>
      <p:ext uri="{BB962C8B-B14F-4D97-AF65-F5344CB8AC3E}">
        <p14:creationId xmlns:p14="http://schemas.microsoft.com/office/powerpoint/2010/main" val="389272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p:cNvGraphicFramePr>
            <a:graphicFrameLocks/>
          </p:cNvGraphicFramePr>
          <p:nvPr>
            <p:extLst>
              <p:ext uri="{D42A27DB-BD31-4B8C-83A1-F6EECF244321}">
                <p14:modId xmlns:p14="http://schemas.microsoft.com/office/powerpoint/2010/main" val="1076598235"/>
              </p:ext>
            </p:extLst>
          </p:nvPr>
        </p:nvGraphicFramePr>
        <p:xfrm>
          <a:off x="152400" y="887886"/>
          <a:ext cx="8151580" cy="565360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txBox="1">
            <a:spLocks/>
          </p:cNvSpPr>
          <p:nvPr/>
        </p:nvSpPr>
        <p:spPr>
          <a:xfrm>
            <a:off x="65679" y="-96558"/>
            <a:ext cx="9144000" cy="1119257"/>
          </a:xfrm>
          <a:prstGeom prst="rect">
            <a:avLst/>
          </a:prstGeom>
          <a:noFill/>
        </p:spPr>
        <p:txBody>
          <a:bodyPr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54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0" y="4984345"/>
            <a:ext cx="9144000" cy="1955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 name="Text Box 8"/>
          <p:cNvSpPr txBox="1">
            <a:spLocks noChangeArrowheads="1"/>
          </p:cNvSpPr>
          <p:nvPr/>
        </p:nvSpPr>
        <p:spPr bwMode="auto">
          <a:xfrm>
            <a:off x="66680" y="6535398"/>
            <a:ext cx="8663427" cy="276999"/>
          </a:xfrm>
          <a:prstGeom prst="rect">
            <a:avLst/>
          </a:prstGeom>
          <a:noFill/>
          <a:ln w="9525">
            <a:noFill/>
            <a:miter lim="800000"/>
            <a:headEnd/>
            <a:tailEnd/>
          </a:ln>
          <a:effectLst/>
        </p:spPr>
        <p:txBody>
          <a:bodyPr wrap="square">
            <a:spAutoFit/>
          </a:bodyPr>
          <a:lstStyle/>
          <a:p>
            <a:pPr>
              <a:spcBef>
                <a:spcPct val="50000"/>
              </a:spcBef>
              <a:defRPr/>
            </a:pPr>
            <a:r>
              <a:rPr lang="en-US" sz="1200" dirty="0"/>
              <a:t>Lake Superior data from USGS Lake Superior nearshore fish surveys, Canadian Ice Service. Lake </a:t>
            </a:r>
            <a:r>
              <a:rPr lang="en-US" sz="1200" dirty="0" err="1"/>
              <a:t>Mälaren</a:t>
            </a:r>
            <a:r>
              <a:rPr lang="en-US" sz="1200" dirty="0"/>
              <a:t> data from Nyberg 2001. </a:t>
            </a:r>
          </a:p>
        </p:txBody>
      </p:sp>
      <p:sp>
        <p:nvSpPr>
          <p:cNvPr id="60" name="TextBox 59"/>
          <p:cNvSpPr txBox="1"/>
          <p:nvPr/>
        </p:nvSpPr>
        <p:spPr>
          <a:xfrm>
            <a:off x="1921617" y="4563764"/>
            <a:ext cx="704039" cy="400110"/>
          </a:xfrm>
          <a:prstGeom prst="rect">
            <a:avLst/>
          </a:prstGeom>
          <a:noFill/>
        </p:spPr>
        <p:txBody>
          <a:bodyPr wrap="none" rtlCol="0">
            <a:spAutoFit/>
          </a:bodyPr>
          <a:lstStyle/>
          <a:p>
            <a:r>
              <a:rPr lang="en-US" sz="2000" dirty="0"/>
              <a:t>1998</a:t>
            </a:r>
          </a:p>
        </p:txBody>
      </p:sp>
      <p:sp>
        <p:nvSpPr>
          <p:cNvPr id="61" name="TextBox 60"/>
          <p:cNvSpPr txBox="1"/>
          <p:nvPr/>
        </p:nvSpPr>
        <p:spPr>
          <a:xfrm>
            <a:off x="5558264" y="3730293"/>
            <a:ext cx="704039" cy="400110"/>
          </a:xfrm>
          <a:prstGeom prst="rect">
            <a:avLst/>
          </a:prstGeom>
          <a:noFill/>
        </p:spPr>
        <p:txBody>
          <a:bodyPr wrap="none" rtlCol="0">
            <a:spAutoFit/>
          </a:bodyPr>
          <a:lstStyle/>
          <a:p>
            <a:r>
              <a:rPr lang="en-US" sz="2000" dirty="0"/>
              <a:t>1988</a:t>
            </a:r>
          </a:p>
        </p:txBody>
      </p:sp>
      <p:sp>
        <p:nvSpPr>
          <p:cNvPr id="62" name="TextBox 61"/>
          <p:cNvSpPr txBox="1"/>
          <p:nvPr/>
        </p:nvSpPr>
        <p:spPr>
          <a:xfrm>
            <a:off x="6768133" y="4555471"/>
            <a:ext cx="704039" cy="400110"/>
          </a:xfrm>
          <a:prstGeom prst="rect">
            <a:avLst/>
          </a:prstGeom>
          <a:noFill/>
        </p:spPr>
        <p:txBody>
          <a:bodyPr wrap="none" rtlCol="0">
            <a:spAutoFit/>
          </a:bodyPr>
          <a:lstStyle/>
          <a:p>
            <a:r>
              <a:rPr lang="en-US" sz="2000" dirty="0"/>
              <a:t>1985</a:t>
            </a:r>
          </a:p>
        </p:txBody>
      </p:sp>
      <p:sp>
        <p:nvSpPr>
          <p:cNvPr id="63" name="TextBox 62"/>
          <p:cNvSpPr txBox="1"/>
          <p:nvPr/>
        </p:nvSpPr>
        <p:spPr>
          <a:xfrm>
            <a:off x="6559284" y="3787942"/>
            <a:ext cx="704039" cy="400110"/>
          </a:xfrm>
          <a:prstGeom prst="rect">
            <a:avLst/>
          </a:prstGeom>
          <a:noFill/>
        </p:spPr>
        <p:txBody>
          <a:bodyPr wrap="none" rtlCol="0">
            <a:spAutoFit/>
          </a:bodyPr>
          <a:lstStyle/>
          <a:p>
            <a:r>
              <a:rPr lang="en-US" sz="2000" dirty="0"/>
              <a:t>1990</a:t>
            </a:r>
          </a:p>
        </p:txBody>
      </p:sp>
      <p:sp>
        <p:nvSpPr>
          <p:cNvPr id="64" name="TextBox 63"/>
          <p:cNvSpPr txBox="1"/>
          <p:nvPr/>
        </p:nvSpPr>
        <p:spPr>
          <a:xfrm>
            <a:off x="6643678" y="2664940"/>
            <a:ext cx="704039" cy="400110"/>
          </a:xfrm>
          <a:prstGeom prst="rect">
            <a:avLst/>
          </a:prstGeom>
          <a:noFill/>
        </p:spPr>
        <p:txBody>
          <a:bodyPr wrap="none" rtlCol="0">
            <a:spAutoFit/>
          </a:bodyPr>
          <a:lstStyle/>
          <a:p>
            <a:r>
              <a:rPr lang="en-US" sz="2000" dirty="0"/>
              <a:t>1989</a:t>
            </a:r>
          </a:p>
        </p:txBody>
      </p:sp>
      <p:sp>
        <p:nvSpPr>
          <p:cNvPr id="65" name="TextBox 64"/>
          <p:cNvSpPr txBox="1"/>
          <p:nvPr/>
        </p:nvSpPr>
        <p:spPr>
          <a:xfrm>
            <a:off x="6883425" y="1200731"/>
            <a:ext cx="704039" cy="400110"/>
          </a:xfrm>
          <a:prstGeom prst="rect">
            <a:avLst/>
          </a:prstGeom>
          <a:noFill/>
        </p:spPr>
        <p:txBody>
          <a:bodyPr wrap="none" rtlCol="0">
            <a:spAutoFit/>
          </a:bodyPr>
          <a:lstStyle/>
          <a:p>
            <a:r>
              <a:rPr lang="en-US" sz="2000" dirty="0"/>
              <a:t>1984</a:t>
            </a:r>
          </a:p>
        </p:txBody>
      </p:sp>
      <p:sp>
        <p:nvSpPr>
          <p:cNvPr id="66" name="TextBox 65"/>
          <p:cNvSpPr txBox="1"/>
          <p:nvPr/>
        </p:nvSpPr>
        <p:spPr>
          <a:xfrm>
            <a:off x="7465686" y="4040235"/>
            <a:ext cx="704039" cy="400110"/>
          </a:xfrm>
          <a:prstGeom prst="rect">
            <a:avLst/>
          </a:prstGeom>
          <a:noFill/>
        </p:spPr>
        <p:txBody>
          <a:bodyPr wrap="none" rtlCol="0">
            <a:spAutoFit/>
          </a:bodyPr>
          <a:lstStyle/>
          <a:p>
            <a:r>
              <a:rPr lang="en-US" sz="2000" dirty="0"/>
              <a:t>2003</a:t>
            </a:r>
          </a:p>
        </p:txBody>
      </p:sp>
      <p:sp>
        <p:nvSpPr>
          <p:cNvPr id="67" name="TextBox 66"/>
          <p:cNvSpPr txBox="1"/>
          <p:nvPr/>
        </p:nvSpPr>
        <p:spPr>
          <a:xfrm>
            <a:off x="7907063" y="5029200"/>
            <a:ext cx="704039" cy="707886"/>
          </a:xfrm>
          <a:prstGeom prst="rect">
            <a:avLst/>
          </a:prstGeom>
          <a:noFill/>
        </p:spPr>
        <p:txBody>
          <a:bodyPr wrap="none" rtlCol="0">
            <a:spAutoFit/>
          </a:bodyPr>
          <a:lstStyle/>
          <a:p>
            <a:r>
              <a:rPr lang="en-US" sz="2000" dirty="0"/>
              <a:t>2014</a:t>
            </a:r>
          </a:p>
          <a:p>
            <a:r>
              <a:rPr lang="en-US" sz="2000" dirty="0"/>
              <a:t>2015</a:t>
            </a:r>
          </a:p>
        </p:txBody>
      </p:sp>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14429" flipH="1">
            <a:off x="1748295" y="648186"/>
            <a:ext cx="1575265" cy="636507"/>
          </a:xfrm>
          <a:prstGeom prst="rect">
            <a:avLst/>
          </a:prstGeom>
        </p:spPr>
      </p:pic>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96173" y="606153"/>
            <a:ext cx="1437006" cy="580551"/>
          </a:xfrm>
          <a:prstGeom prst="rect">
            <a:avLst/>
          </a:prstGeom>
        </p:spPr>
      </p:pic>
      <p:pic>
        <p:nvPicPr>
          <p:cNvPr id="73" name="Picture 21" descr="E:\Color Fish\Native fish\Kiyi.png"/>
          <p:cNvPicPr>
            <a:picLocks noChangeAspect="1" noChangeArrowheads="1"/>
          </p:cNvPicPr>
          <p:nvPr/>
        </p:nvPicPr>
        <p:blipFill>
          <a:blip r:embed="rId6" cstate="print"/>
          <a:srcRect b="28008"/>
          <a:stretch>
            <a:fillRect/>
          </a:stretch>
        </p:blipFill>
        <p:spPr bwMode="auto">
          <a:xfrm flipH="1">
            <a:off x="5829072" y="529727"/>
            <a:ext cx="1758392" cy="710024"/>
          </a:xfrm>
          <a:prstGeom prst="rect">
            <a:avLst/>
          </a:prstGeom>
          <a:noFill/>
        </p:spPr>
      </p:pic>
      <p:grpSp>
        <p:nvGrpSpPr>
          <p:cNvPr id="7" name="Group 6">
            <a:extLst>
              <a:ext uri="{FF2B5EF4-FFF2-40B4-BE49-F238E27FC236}">
                <a16:creationId xmlns:a16="http://schemas.microsoft.com/office/drawing/2014/main" id="{5B0D7B72-CBE0-4341-AB57-FAF99E0A7E16}"/>
              </a:ext>
            </a:extLst>
          </p:cNvPr>
          <p:cNvGrpSpPr/>
          <p:nvPr/>
        </p:nvGrpSpPr>
        <p:grpSpPr>
          <a:xfrm>
            <a:off x="1537778" y="1441667"/>
            <a:ext cx="4377526" cy="2796793"/>
            <a:chOff x="2057400" y="1620171"/>
            <a:chExt cx="3587437" cy="2070723"/>
          </a:xfrm>
        </p:grpSpPr>
        <p:pic>
          <p:nvPicPr>
            <p:cNvPr id="25" name="Picture 24">
              <a:extLst>
                <a:ext uri="{FF2B5EF4-FFF2-40B4-BE49-F238E27FC236}">
                  <a16:creationId xmlns:a16="http://schemas.microsoft.com/office/drawing/2014/main" id="{AA237D1A-6D5E-4F62-9FED-9BFEA6D00A5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16" t="29682" r="4240" b="32156"/>
            <a:stretch/>
          </p:blipFill>
          <p:spPr>
            <a:xfrm flipH="1">
              <a:off x="3310002" y="2209800"/>
              <a:ext cx="880998" cy="378055"/>
            </a:xfrm>
            <a:prstGeom prst="rect">
              <a:avLst/>
            </a:prstGeom>
          </p:spPr>
        </p:pic>
        <p:graphicFrame>
          <p:nvGraphicFramePr>
            <p:cNvPr id="26" name="Chart 25">
              <a:extLst>
                <a:ext uri="{FF2B5EF4-FFF2-40B4-BE49-F238E27FC236}">
                  <a16:creationId xmlns:a16="http://schemas.microsoft.com/office/drawing/2014/main" id="{2304C577-28F3-4369-86B0-1586EFEF6067}"/>
                </a:ext>
              </a:extLst>
            </p:cNvPr>
            <p:cNvGraphicFramePr/>
            <p:nvPr>
              <p:extLst>
                <p:ext uri="{D42A27DB-BD31-4B8C-83A1-F6EECF244321}">
                  <p14:modId xmlns:p14="http://schemas.microsoft.com/office/powerpoint/2010/main" val="3761473680"/>
                </p:ext>
              </p:extLst>
            </p:nvPr>
          </p:nvGraphicFramePr>
          <p:xfrm>
            <a:off x="2057400" y="1620171"/>
            <a:ext cx="3587437" cy="2070723"/>
          </p:xfrm>
          <a:graphic>
            <a:graphicData uri="http://schemas.openxmlformats.org/drawingml/2006/chart">
              <c:chart xmlns:c="http://schemas.openxmlformats.org/drawingml/2006/chart" xmlns:r="http://schemas.openxmlformats.org/officeDocument/2006/relationships" r:id="rId8"/>
            </a:graphicData>
          </a:graphic>
        </p:graphicFrame>
        <p:sp>
          <p:nvSpPr>
            <p:cNvPr id="27" name="Rectangle 26">
              <a:extLst>
                <a:ext uri="{FF2B5EF4-FFF2-40B4-BE49-F238E27FC236}">
                  <a16:creationId xmlns:a16="http://schemas.microsoft.com/office/drawing/2014/main" id="{1392BFD0-8783-46FC-9845-1147D492C51F}"/>
                </a:ext>
              </a:extLst>
            </p:cNvPr>
            <p:cNvSpPr/>
            <p:nvPr/>
          </p:nvSpPr>
          <p:spPr>
            <a:xfrm>
              <a:off x="3835999" y="1740556"/>
              <a:ext cx="790216" cy="307777"/>
            </a:xfrm>
            <a:prstGeom prst="rect">
              <a:avLst/>
            </a:prstGeom>
          </p:spPr>
          <p:txBody>
            <a:bodyPr wrap="none">
              <a:spAutoFit/>
            </a:bodyPr>
            <a:lstStyle/>
            <a:p>
              <a:r>
                <a:rPr lang="en-US" sz="1400" dirty="0"/>
                <a:t>April 1st</a:t>
              </a:r>
            </a:p>
          </p:txBody>
        </p:sp>
        <p:cxnSp>
          <p:nvCxnSpPr>
            <p:cNvPr id="28" name="Straight Connector 27">
              <a:extLst>
                <a:ext uri="{FF2B5EF4-FFF2-40B4-BE49-F238E27FC236}">
                  <a16:creationId xmlns:a16="http://schemas.microsoft.com/office/drawing/2014/main" id="{4724F4BD-68CF-4E0F-B865-205337233B81}"/>
                </a:ext>
              </a:extLst>
            </p:cNvPr>
            <p:cNvCxnSpPr>
              <a:cxnSpLocks/>
            </p:cNvCxnSpPr>
            <p:nvPr/>
          </p:nvCxnSpPr>
          <p:spPr>
            <a:xfrm>
              <a:off x="4499264" y="1754729"/>
              <a:ext cx="0" cy="139405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1" name="Text Box 2">
            <a:extLst>
              <a:ext uri="{FF2B5EF4-FFF2-40B4-BE49-F238E27FC236}">
                <a16:creationId xmlns:a16="http://schemas.microsoft.com/office/drawing/2014/main" id="{F7C7ED1E-EF92-426D-BA3D-5DF4F6B0A490}"/>
              </a:ext>
            </a:extLst>
          </p:cNvPr>
          <p:cNvSpPr txBox="1">
            <a:spLocks noChangeArrowheads="1"/>
          </p:cNvSpPr>
          <p:nvPr/>
        </p:nvSpPr>
        <p:spPr bwMode="auto">
          <a:xfrm>
            <a:off x="0" y="0"/>
            <a:ext cx="9166514" cy="461665"/>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r>
              <a:rPr lang="en-US" sz="2400" b="0" dirty="0">
                <a:ea typeface="Tahoma" panose="020B0604030504040204" pitchFamily="34" charset="0"/>
                <a:cs typeface="Tahoma" panose="020B0604030504040204" pitchFamily="34" charset="0"/>
              </a:rPr>
              <a:t>  Lake Superior Ice Cover and </a:t>
            </a:r>
            <a:r>
              <a:rPr lang="en-US" sz="2400" b="0" dirty="0" err="1">
                <a:ea typeface="Tahoma" panose="020B0604030504040204" pitchFamily="34" charset="0"/>
                <a:cs typeface="Tahoma" panose="020B0604030504040204" pitchFamily="34" charset="0"/>
              </a:rPr>
              <a:t>Ciscoe</a:t>
            </a:r>
            <a:r>
              <a:rPr lang="en-US" sz="2400" b="0" dirty="0">
                <a:ea typeface="Tahoma" panose="020B0604030504040204" pitchFamily="34" charset="0"/>
                <a:cs typeface="Tahoma" panose="020B0604030504040204" pitchFamily="34" charset="0"/>
              </a:rPr>
              <a:t> Recruitment Relationship</a:t>
            </a:r>
            <a:endParaRPr lang="en-US" sz="2400" b="0" dirty="0"/>
          </a:p>
        </p:txBody>
      </p:sp>
    </p:spTree>
    <p:extLst>
      <p:ext uri="{BB962C8B-B14F-4D97-AF65-F5344CB8AC3E}">
        <p14:creationId xmlns:p14="http://schemas.microsoft.com/office/powerpoint/2010/main" val="8874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ake superior ice">
            <a:extLst>
              <a:ext uri="{FF2B5EF4-FFF2-40B4-BE49-F238E27FC236}">
                <a16:creationId xmlns:a16="http://schemas.microsoft.com/office/drawing/2014/main" id="{19992169-C63F-49BB-B10A-4392A7D581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56" b="19461"/>
          <a:stretch/>
        </p:blipFill>
        <p:spPr bwMode="auto">
          <a:xfrm>
            <a:off x="-15668" y="0"/>
            <a:ext cx="9149393" cy="23665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746B400-CEFF-4E04-AEA2-1B30F5F8A467}"/>
              </a:ext>
            </a:extLst>
          </p:cNvPr>
          <p:cNvPicPr>
            <a:picLocks noChangeAspect="1"/>
          </p:cNvPicPr>
          <p:nvPr/>
        </p:nvPicPr>
        <p:blipFill>
          <a:blip r:embed="rId4"/>
          <a:stretch>
            <a:fillRect/>
          </a:stretch>
        </p:blipFill>
        <p:spPr>
          <a:xfrm>
            <a:off x="-14956" y="2133035"/>
            <a:ext cx="9173911" cy="457200"/>
          </a:xfrm>
          <a:prstGeom prst="rect">
            <a:avLst/>
          </a:prstGeom>
        </p:spPr>
      </p:pic>
      <p:sp>
        <p:nvSpPr>
          <p:cNvPr id="6" name="TextBox 5">
            <a:extLst>
              <a:ext uri="{FF2B5EF4-FFF2-40B4-BE49-F238E27FC236}">
                <a16:creationId xmlns:a16="http://schemas.microsoft.com/office/drawing/2014/main" id="{BD2B6151-92B6-4DC6-B639-EC9F695C82A6}"/>
              </a:ext>
            </a:extLst>
          </p:cNvPr>
          <p:cNvSpPr txBox="1"/>
          <p:nvPr/>
        </p:nvSpPr>
        <p:spPr>
          <a:xfrm>
            <a:off x="1828800" y="1651805"/>
            <a:ext cx="3058530" cy="523220"/>
          </a:xfrm>
          <a:prstGeom prst="rect">
            <a:avLst/>
          </a:prstGeom>
          <a:solidFill>
            <a:schemeClr val="bg1">
              <a:lumMod val="95000"/>
              <a:alpha val="52000"/>
            </a:schemeClr>
          </a:solidFill>
        </p:spPr>
        <p:txBody>
          <a:bodyPr wrap="none" rtlCol="0">
            <a:spAutoFit/>
          </a:bodyPr>
          <a:lstStyle/>
          <a:p>
            <a:r>
              <a:rPr lang="en-US" sz="2800" b="1" dirty="0"/>
              <a:t>Lake Superior Cisco</a:t>
            </a:r>
          </a:p>
        </p:txBody>
      </p:sp>
      <p:grpSp>
        <p:nvGrpSpPr>
          <p:cNvPr id="15" name="Group 14">
            <a:extLst>
              <a:ext uri="{FF2B5EF4-FFF2-40B4-BE49-F238E27FC236}">
                <a16:creationId xmlns:a16="http://schemas.microsoft.com/office/drawing/2014/main" id="{5B173B1D-DE02-4794-B872-B281A36D682A}"/>
              </a:ext>
            </a:extLst>
          </p:cNvPr>
          <p:cNvGrpSpPr/>
          <p:nvPr/>
        </p:nvGrpSpPr>
        <p:grpSpPr>
          <a:xfrm>
            <a:off x="-15667" y="-14396"/>
            <a:ext cx="9144000" cy="409793"/>
            <a:chOff x="-15667" y="-14396"/>
            <a:chExt cx="9144000" cy="409793"/>
          </a:xfrm>
        </p:grpSpPr>
        <p:pic>
          <p:nvPicPr>
            <p:cNvPr id="7" name="Picture 6">
              <a:extLst>
                <a:ext uri="{FF2B5EF4-FFF2-40B4-BE49-F238E27FC236}">
                  <a16:creationId xmlns:a16="http://schemas.microsoft.com/office/drawing/2014/main" id="{86A4CEB5-EF66-42FA-A7F0-D34A717D670B}"/>
                </a:ext>
              </a:extLst>
            </p:cNvPr>
            <p:cNvPicPr>
              <a:picLocks noChangeAspect="1"/>
            </p:cNvPicPr>
            <p:nvPr/>
          </p:nvPicPr>
          <p:blipFill>
            <a:blip r:embed="rId5"/>
            <a:stretch>
              <a:fillRect/>
            </a:stretch>
          </p:blipFill>
          <p:spPr>
            <a:xfrm>
              <a:off x="-15667" y="-14396"/>
              <a:ext cx="9144000" cy="409793"/>
            </a:xfrm>
            <a:prstGeom prst="rect">
              <a:avLst/>
            </a:prstGeom>
          </p:spPr>
        </p:pic>
        <p:grpSp>
          <p:nvGrpSpPr>
            <p:cNvPr id="9" name="Group 8">
              <a:extLst>
                <a:ext uri="{FF2B5EF4-FFF2-40B4-BE49-F238E27FC236}">
                  <a16:creationId xmlns:a16="http://schemas.microsoft.com/office/drawing/2014/main" id="{86D1EE2B-A5D4-43BB-884F-980DE1C15A37}"/>
                </a:ext>
              </a:extLst>
            </p:cNvPr>
            <p:cNvGrpSpPr/>
            <p:nvPr/>
          </p:nvGrpSpPr>
          <p:grpSpPr>
            <a:xfrm>
              <a:off x="4794609" y="53340"/>
              <a:ext cx="274320" cy="274320"/>
              <a:chOff x="3962400" y="3429000"/>
              <a:chExt cx="1891306" cy="1828800"/>
            </a:xfrm>
          </p:grpSpPr>
          <p:sp>
            <p:nvSpPr>
              <p:cNvPr id="10" name="Oval 9">
                <a:extLst>
                  <a:ext uri="{FF2B5EF4-FFF2-40B4-BE49-F238E27FC236}">
                    <a16:creationId xmlns:a16="http://schemas.microsoft.com/office/drawing/2014/main" id="{98797C54-12DB-4C09-BC75-C3E69F896917}"/>
                  </a:ext>
                </a:extLst>
              </p:cNvPr>
              <p:cNvSpPr/>
              <p:nvPr/>
            </p:nvSpPr>
            <p:spPr>
              <a:xfrm>
                <a:off x="3962400" y="3429000"/>
                <a:ext cx="1828800" cy="1828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D283C1E-FAE3-40AF-989A-AE04E3993A94}"/>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3734" t="-53371" r="-389" b="-66124"/>
              <a:stretch/>
            </p:blipFill>
            <p:spPr>
              <a:xfrm rot="21414429" flipH="1">
                <a:off x="3974964" y="3544013"/>
                <a:ext cx="1878742" cy="1598774"/>
              </a:xfrm>
              <a:prstGeom prst="ellipse">
                <a:avLst/>
              </a:prstGeom>
            </p:spPr>
          </p:pic>
        </p:grpSp>
        <p:grpSp>
          <p:nvGrpSpPr>
            <p:cNvPr id="14" name="Group 13">
              <a:extLst>
                <a:ext uri="{FF2B5EF4-FFF2-40B4-BE49-F238E27FC236}">
                  <a16:creationId xmlns:a16="http://schemas.microsoft.com/office/drawing/2014/main" id="{61570B00-5409-46BB-8E08-F8794EAF62C5}"/>
                </a:ext>
              </a:extLst>
            </p:cNvPr>
            <p:cNvGrpSpPr/>
            <p:nvPr/>
          </p:nvGrpSpPr>
          <p:grpSpPr>
            <a:xfrm>
              <a:off x="5025887" y="52709"/>
              <a:ext cx="495528" cy="255461"/>
              <a:chOff x="4349392" y="51164"/>
              <a:chExt cx="533400" cy="255461"/>
            </a:xfrm>
          </p:grpSpPr>
          <p:pic>
            <p:nvPicPr>
              <p:cNvPr id="13" name="Picture 12">
                <a:extLst>
                  <a:ext uri="{FF2B5EF4-FFF2-40B4-BE49-F238E27FC236}">
                    <a16:creationId xmlns:a16="http://schemas.microsoft.com/office/drawing/2014/main" id="{B2AFEF69-011C-46CD-BEED-07B7106FB311}"/>
                  </a:ext>
                </a:extLst>
              </p:cNvPr>
              <p:cNvPicPr>
                <a:picLocks noChangeAspect="1"/>
              </p:cNvPicPr>
              <p:nvPr/>
            </p:nvPicPr>
            <p:blipFill>
              <a:blip r:embed="rId8"/>
              <a:stretch>
                <a:fillRect/>
              </a:stretch>
            </p:blipFill>
            <p:spPr>
              <a:xfrm>
                <a:off x="4395724" y="51164"/>
                <a:ext cx="350337" cy="254171"/>
              </a:xfrm>
              <a:prstGeom prst="rect">
                <a:avLst/>
              </a:prstGeom>
            </p:spPr>
          </p:pic>
          <p:sp>
            <p:nvSpPr>
              <p:cNvPr id="12" name="TextBox 11">
                <a:extLst>
                  <a:ext uri="{FF2B5EF4-FFF2-40B4-BE49-F238E27FC236}">
                    <a16:creationId xmlns:a16="http://schemas.microsoft.com/office/drawing/2014/main" id="{8F91189F-6382-479C-B3EC-CF87145F9BC2}"/>
                  </a:ext>
                </a:extLst>
              </p:cNvPr>
              <p:cNvSpPr txBox="1"/>
              <p:nvPr/>
            </p:nvSpPr>
            <p:spPr>
              <a:xfrm>
                <a:off x="4349392" y="52709"/>
                <a:ext cx="533400" cy="253916"/>
              </a:xfrm>
              <a:prstGeom prst="rect">
                <a:avLst/>
              </a:prstGeom>
              <a:noFill/>
            </p:spPr>
            <p:txBody>
              <a:bodyPr wrap="square" rtlCol="0">
                <a:spAutoFit/>
              </a:bodyPr>
              <a:lstStyle/>
              <a:p>
                <a:r>
                  <a:rPr lang="en-US" sz="1050" b="1" dirty="0">
                    <a:solidFill>
                      <a:schemeClr val="bg1"/>
                    </a:solidFill>
                  </a:rPr>
                  <a:t>Cisco</a:t>
                </a:r>
              </a:p>
            </p:txBody>
          </p:sp>
        </p:grpSp>
      </p:grpSp>
      <p:pic>
        <p:nvPicPr>
          <p:cNvPr id="98" name="Picture 97">
            <a:extLst>
              <a:ext uri="{FF2B5EF4-FFF2-40B4-BE49-F238E27FC236}">
                <a16:creationId xmlns:a16="http://schemas.microsoft.com/office/drawing/2014/main" id="{6BD24AAA-ECEF-4088-BA7C-67DF5BA43999}"/>
              </a:ext>
            </a:extLst>
          </p:cNvPr>
          <p:cNvPicPr>
            <a:picLocks noChangeAspect="1"/>
          </p:cNvPicPr>
          <p:nvPr/>
        </p:nvPicPr>
        <p:blipFill>
          <a:blip r:embed="rId9"/>
          <a:stretch>
            <a:fillRect/>
          </a:stretch>
        </p:blipFill>
        <p:spPr>
          <a:xfrm>
            <a:off x="0" y="4946934"/>
            <a:ext cx="9158955" cy="591449"/>
          </a:xfrm>
          <a:prstGeom prst="rect">
            <a:avLst/>
          </a:prstGeom>
        </p:spPr>
      </p:pic>
      <p:grpSp>
        <p:nvGrpSpPr>
          <p:cNvPr id="1024" name="Group 1023">
            <a:extLst>
              <a:ext uri="{FF2B5EF4-FFF2-40B4-BE49-F238E27FC236}">
                <a16:creationId xmlns:a16="http://schemas.microsoft.com/office/drawing/2014/main" id="{EADB7F0C-6D4C-4C37-ACD9-8E33D15C35D2}"/>
              </a:ext>
            </a:extLst>
          </p:cNvPr>
          <p:cNvGrpSpPr/>
          <p:nvPr/>
        </p:nvGrpSpPr>
        <p:grpSpPr>
          <a:xfrm>
            <a:off x="21927" y="5037309"/>
            <a:ext cx="441687" cy="253379"/>
            <a:chOff x="-854827" y="5063844"/>
            <a:chExt cx="441687" cy="253379"/>
          </a:xfrm>
        </p:grpSpPr>
        <p:pic>
          <p:nvPicPr>
            <p:cNvPr id="100" name="Picture 99">
              <a:extLst>
                <a:ext uri="{FF2B5EF4-FFF2-40B4-BE49-F238E27FC236}">
                  <a16:creationId xmlns:a16="http://schemas.microsoft.com/office/drawing/2014/main" id="{DBBD35E9-24D6-4D0A-A7E4-DB73E3A5532B}"/>
                </a:ext>
              </a:extLst>
            </p:cNvPr>
            <p:cNvPicPr>
              <a:picLocks noChangeAspect="1"/>
            </p:cNvPicPr>
            <p:nvPr/>
          </p:nvPicPr>
          <p:blipFill>
            <a:blip r:embed="rId10"/>
            <a:stretch>
              <a:fillRect/>
            </a:stretch>
          </p:blipFill>
          <p:spPr>
            <a:xfrm>
              <a:off x="-840959" y="5086130"/>
              <a:ext cx="427819" cy="229712"/>
            </a:xfrm>
            <a:prstGeom prst="rect">
              <a:avLst/>
            </a:prstGeom>
          </p:spPr>
        </p:pic>
        <p:pic>
          <p:nvPicPr>
            <p:cNvPr id="105" name="Picture 6" descr="http://vector.me/files/images/6/8/688125/fish">
              <a:extLst>
                <a:ext uri="{FF2B5EF4-FFF2-40B4-BE49-F238E27FC236}">
                  <a16:creationId xmlns:a16="http://schemas.microsoft.com/office/drawing/2014/main" id="{3A32814D-D14E-47B5-826A-53814301E6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606461">
              <a:off x="-854827" y="5063844"/>
              <a:ext cx="313298" cy="205225"/>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28E0765F-C140-4B22-858F-11239F5E06E0}"/>
                </a:ext>
              </a:extLst>
            </p:cNvPr>
            <p:cNvSpPr/>
            <p:nvPr/>
          </p:nvSpPr>
          <p:spPr>
            <a:xfrm>
              <a:off x="-840959" y="5092309"/>
              <a:ext cx="420948" cy="2173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06" name="Group 105">
              <a:extLst>
                <a:ext uri="{FF2B5EF4-FFF2-40B4-BE49-F238E27FC236}">
                  <a16:creationId xmlns:a16="http://schemas.microsoft.com/office/drawing/2014/main" id="{46A66A0F-ED79-4FB2-B27E-5CAD3DF679C0}"/>
                </a:ext>
              </a:extLst>
            </p:cNvPr>
            <p:cNvGrpSpPr/>
            <p:nvPr/>
          </p:nvGrpSpPr>
          <p:grpSpPr>
            <a:xfrm>
              <a:off x="-710064" y="5192362"/>
              <a:ext cx="287674" cy="124861"/>
              <a:chOff x="284857" y="4297988"/>
              <a:chExt cx="510290" cy="338120"/>
            </a:xfrm>
          </p:grpSpPr>
          <p:sp>
            <p:nvSpPr>
              <p:cNvPr id="107" name="Freeform 43">
                <a:extLst>
                  <a:ext uri="{FF2B5EF4-FFF2-40B4-BE49-F238E27FC236}">
                    <a16:creationId xmlns:a16="http://schemas.microsoft.com/office/drawing/2014/main" id="{B425D11B-96BF-4425-9EF6-1FA033930727}"/>
                  </a:ext>
                </a:extLst>
              </p:cNvPr>
              <p:cNvSpPr/>
              <p:nvPr/>
            </p:nvSpPr>
            <p:spPr>
              <a:xfrm>
                <a:off x="284857" y="4297988"/>
                <a:ext cx="510290" cy="338120"/>
              </a:xfrm>
              <a:custGeom>
                <a:avLst/>
                <a:gdLst>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588645 w 620078"/>
                  <a:gd name="connsiteY23" fmla="*/ 234315 h 400050"/>
                  <a:gd name="connsiteX24" fmla="*/ 620078 w 620078"/>
                  <a:gd name="connsiteY24" fmla="*/ 194310 h 400050"/>
                  <a:gd name="connsiteX25" fmla="*/ 442913 w 620078"/>
                  <a:gd name="connsiteY25" fmla="*/ 211455 h 400050"/>
                  <a:gd name="connsiteX26" fmla="*/ 614363 w 620078"/>
                  <a:gd name="connsiteY26" fmla="*/ 125730 h 400050"/>
                  <a:gd name="connsiteX27" fmla="*/ 585788 w 620078"/>
                  <a:gd name="connsiteY27" fmla="*/ 97155 h 400050"/>
                  <a:gd name="connsiteX28" fmla="*/ 545783 w 620078"/>
                  <a:gd name="connsiteY28" fmla="*/ 74295 h 400050"/>
                  <a:gd name="connsiteX29" fmla="*/ 517208 w 620078"/>
                  <a:gd name="connsiteY29" fmla="*/ 48577 h 400050"/>
                  <a:gd name="connsiteX30" fmla="*/ 460058 w 620078"/>
                  <a:gd name="connsiteY30" fmla="*/ 45720 h 400050"/>
                  <a:gd name="connsiteX31" fmla="*/ 414338 w 620078"/>
                  <a:gd name="connsiteY31" fmla="*/ 48577 h 400050"/>
                  <a:gd name="connsiteX32" fmla="*/ 391478 w 620078"/>
                  <a:gd name="connsiteY32" fmla="*/ 65722 h 400050"/>
                  <a:gd name="connsiteX33" fmla="*/ 371475 w 620078"/>
                  <a:gd name="connsiteY33" fmla="*/ 65722 h 400050"/>
                  <a:gd name="connsiteX34" fmla="*/ 305753 w 620078"/>
                  <a:gd name="connsiteY34" fmla="*/ 5715 h 400050"/>
                  <a:gd name="connsiteX35" fmla="*/ 302895 w 620078"/>
                  <a:gd name="connsiteY35" fmla="*/ 0 h 400050"/>
                  <a:gd name="connsiteX36" fmla="*/ 265748 w 620078"/>
                  <a:gd name="connsiteY36" fmla="*/ 28575 h 400050"/>
                  <a:gd name="connsiteX37" fmla="*/ 257175 w 620078"/>
                  <a:gd name="connsiteY37" fmla="*/ 54292 h 400050"/>
                  <a:gd name="connsiteX38" fmla="*/ 257175 w 620078"/>
                  <a:gd name="connsiteY38" fmla="*/ 74295 h 400050"/>
                  <a:gd name="connsiteX39" fmla="*/ 217170 w 620078"/>
                  <a:gd name="connsiteY39" fmla="*/ 85725 h 400050"/>
                  <a:gd name="connsiteX40" fmla="*/ 217170 w 620078"/>
                  <a:gd name="connsiteY40" fmla="*/ 100012 h 400050"/>
                  <a:gd name="connsiteX41" fmla="*/ 220028 w 620078"/>
                  <a:gd name="connsiteY41" fmla="*/ 125730 h 400050"/>
                  <a:gd name="connsiteX42" fmla="*/ 225743 w 620078"/>
                  <a:gd name="connsiteY42" fmla="*/ 140017 h 400050"/>
                  <a:gd name="connsiteX43" fmla="*/ 225743 w 620078"/>
                  <a:gd name="connsiteY43" fmla="*/ 140017 h 400050"/>
                  <a:gd name="connsiteX44" fmla="*/ 185738 w 620078"/>
                  <a:gd name="connsiteY44" fmla="*/ 168592 h 400050"/>
                  <a:gd name="connsiteX45" fmla="*/ 154305 w 620078"/>
                  <a:gd name="connsiteY45" fmla="*/ 188595 h 400050"/>
                  <a:gd name="connsiteX46" fmla="*/ 122873 w 620078"/>
                  <a:gd name="connsiteY46" fmla="*/ 182880 h 400050"/>
                  <a:gd name="connsiteX47" fmla="*/ 0 w 620078"/>
                  <a:gd name="connsiteY47"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588645 w 620078"/>
                  <a:gd name="connsiteY23" fmla="*/ 234315 h 400050"/>
                  <a:gd name="connsiteX24" fmla="*/ 620078 w 620078"/>
                  <a:gd name="connsiteY24" fmla="*/ 194310 h 400050"/>
                  <a:gd name="connsiteX25" fmla="*/ 442913 w 620078"/>
                  <a:gd name="connsiteY25" fmla="*/ 211455 h 400050"/>
                  <a:gd name="connsiteX26" fmla="*/ 614363 w 620078"/>
                  <a:gd name="connsiteY26" fmla="*/ 125730 h 400050"/>
                  <a:gd name="connsiteX27" fmla="*/ 585788 w 620078"/>
                  <a:gd name="connsiteY27" fmla="*/ 97155 h 400050"/>
                  <a:gd name="connsiteX28" fmla="*/ 545783 w 620078"/>
                  <a:gd name="connsiteY28" fmla="*/ 74295 h 400050"/>
                  <a:gd name="connsiteX29" fmla="*/ 517208 w 620078"/>
                  <a:gd name="connsiteY29" fmla="*/ 48577 h 400050"/>
                  <a:gd name="connsiteX30" fmla="*/ 476726 w 620078"/>
                  <a:gd name="connsiteY30" fmla="*/ 26670 h 400050"/>
                  <a:gd name="connsiteX31" fmla="*/ 414338 w 620078"/>
                  <a:gd name="connsiteY31" fmla="*/ 48577 h 400050"/>
                  <a:gd name="connsiteX32" fmla="*/ 391478 w 620078"/>
                  <a:gd name="connsiteY32" fmla="*/ 65722 h 400050"/>
                  <a:gd name="connsiteX33" fmla="*/ 371475 w 620078"/>
                  <a:gd name="connsiteY33" fmla="*/ 65722 h 400050"/>
                  <a:gd name="connsiteX34" fmla="*/ 305753 w 620078"/>
                  <a:gd name="connsiteY34" fmla="*/ 5715 h 400050"/>
                  <a:gd name="connsiteX35" fmla="*/ 302895 w 620078"/>
                  <a:gd name="connsiteY35" fmla="*/ 0 h 400050"/>
                  <a:gd name="connsiteX36" fmla="*/ 265748 w 620078"/>
                  <a:gd name="connsiteY36" fmla="*/ 28575 h 400050"/>
                  <a:gd name="connsiteX37" fmla="*/ 257175 w 620078"/>
                  <a:gd name="connsiteY37" fmla="*/ 54292 h 400050"/>
                  <a:gd name="connsiteX38" fmla="*/ 257175 w 620078"/>
                  <a:gd name="connsiteY38" fmla="*/ 74295 h 400050"/>
                  <a:gd name="connsiteX39" fmla="*/ 217170 w 620078"/>
                  <a:gd name="connsiteY39" fmla="*/ 85725 h 400050"/>
                  <a:gd name="connsiteX40" fmla="*/ 217170 w 620078"/>
                  <a:gd name="connsiteY40" fmla="*/ 100012 h 400050"/>
                  <a:gd name="connsiteX41" fmla="*/ 220028 w 620078"/>
                  <a:gd name="connsiteY41" fmla="*/ 125730 h 400050"/>
                  <a:gd name="connsiteX42" fmla="*/ 225743 w 620078"/>
                  <a:gd name="connsiteY42" fmla="*/ 140017 h 400050"/>
                  <a:gd name="connsiteX43" fmla="*/ 225743 w 620078"/>
                  <a:gd name="connsiteY43" fmla="*/ 140017 h 400050"/>
                  <a:gd name="connsiteX44" fmla="*/ 185738 w 620078"/>
                  <a:gd name="connsiteY44" fmla="*/ 168592 h 400050"/>
                  <a:gd name="connsiteX45" fmla="*/ 154305 w 620078"/>
                  <a:gd name="connsiteY45" fmla="*/ 188595 h 400050"/>
                  <a:gd name="connsiteX46" fmla="*/ 122873 w 620078"/>
                  <a:gd name="connsiteY46" fmla="*/ 182880 h 400050"/>
                  <a:gd name="connsiteX47" fmla="*/ 0 w 620078"/>
                  <a:gd name="connsiteY47"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588645 w 620078"/>
                  <a:gd name="connsiteY23" fmla="*/ 234315 h 400050"/>
                  <a:gd name="connsiteX24" fmla="*/ 620078 w 620078"/>
                  <a:gd name="connsiteY24" fmla="*/ 194310 h 400050"/>
                  <a:gd name="connsiteX25" fmla="*/ 442913 w 620078"/>
                  <a:gd name="connsiteY25" fmla="*/ 211455 h 400050"/>
                  <a:gd name="connsiteX26" fmla="*/ 614363 w 620078"/>
                  <a:gd name="connsiteY26" fmla="*/ 125730 h 400050"/>
                  <a:gd name="connsiteX27" fmla="*/ 585788 w 620078"/>
                  <a:gd name="connsiteY27" fmla="*/ 97155 h 400050"/>
                  <a:gd name="connsiteX28" fmla="*/ 545783 w 620078"/>
                  <a:gd name="connsiteY28" fmla="*/ 74295 h 400050"/>
                  <a:gd name="connsiteX29" fmla="*/ 521970 w 620078"/>
                  <a:gd name="connsiteY29" fmla="*/ 48577 h 400050"/>
                  <a:gd name="connsiteX30" fmla="*/ 476726 w 620078"/>
                  <a:gd name="connsiteY30" fmla="*/ 26670 h 400050"/>
                  <a:gd name="connsiteX31" fmla="*/ 414338 w 620078"/>
                  <a:gd name="connsiteY31" fmla="*/ 48577 h 400050"/>
                  <a:gd name="connsiteX32" fmla="*/ 391478 w 620078"/>
                  <a:gd name="connsiteY32" fmla="*/ 65722 h 400050"/>
                  <a:gd name="connsiteX33" fmla="*/ 371475 w 620078"/>
                  <a:gd name="connsiteY33" fmla="*/ 65722 h 400050"/>
                  <a:gd name="connsiteX34" fmla="*/ 305753 w 620078"/>
                  <a:gd name="connsiteY34" fmla="*/ 5715 h 400050"/>
                  <a:gd name="connsiteX35" fmla="*/ 302895 w 620078"/>
                  <a:gd name="connsiteY35" fmla="*/ 0 h 400050"/>
                  <a:gd name="connsiteX36" fmla="*/ 265748 w 620078"/>
                  <a:gd name="connsiteY36" fmla="*/ 28575 h 400050"/>
                  <a:gd name="connsiteX37" fmla="*/ 257175 w 620078"/>
                  <a:gd name="connsiteY37" fmla="*/ 54292 h 400050"/>
                  <a:gd name="connsiteX38" fmla="*/ 257175 w 620078"/>
                  <a:gd name="connsiteY38" fmla="*/ 74295 h 400050"/>
                  <a:gd name="connsiteX39" fmla="*/ 217170 w 620078"/>
                  <a:gd name="connsiteY39" fmla="*/ 85725 h 400050"/>
                  <a:gd name="connsiteX40" fmla="*/ 217170 w 620078"/>
                  <a:gd name="connsiteY40" fmla="*/ 100012 h 400050"/>
                  <a:gd name="connsiteX41" fmla="*/ 220028 w 620078"/>
                  <a:gd name="connsiteY41" fmla="*/ 125730 h 400050"/>
                  <a:gd name="connsiteX42" fmla="*/ 225743 w 620078"/>
                  <a:gd name="connsiteY42" fmla="*/ 140017 h 400050"/>
                  <a:gd name="connsiteX43" fmla="*/ 225743 w 620078"/>
                  <a:gd name="connsiteY43" fmla="*/ 140017 h 400050"/>
                  <a:gd name="connsiteX44" fmla="*/ 185738 w 620078"/>
                  <a:gd name="connsiteY44" fmla="*/ 168592 h 400050"/>
                  <a:gd name="connsiteX45" fmla="*/ 154305 w 620078"/>
                  <a:gd name="connsiteY45" fmla="*/ 188595 h 400050"/>
                  <a:gd name="connsiteX46" fmla="*/ 122873 w 620078"/>
                  <a:gd name="connsiteY46" fmla="*/ 182880 h 400050"/>
                  <a:gd name="connsiteX47" fmla="*/ 0 w 620078"/>
                  <a:gd name="connsiteY47"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588645 w 620078"/>
                  <a:gd name="connsiteY23" fmla="*/ 234315 h 400050"/>
                  <a:gd name="connsiteX24" fmla="*/ 620078 w 620078"/>
                  <a:gd name="connsiteY24" fmla="*/ 194310 h 400050"/>
                  <a:gd name="connsiteX25" fmla="*/ 442913 w 620078"/>
                  <a:gd name="connsiteY25" fmla="*/ 211455 h 400050"/>
                  <a:gd name="connsiteX26" fmla="*/ 614363 w 620078"/>
                  <a:gd name="connsiteY26" fmla="*/ 125730 h 400050"/>
                  <a:gd name="connsiteX27" fmla="*/ 585788 w 620078"/>
                  <a:gd name="connsiteY27" fmla="*/ 97155 h 400050"/>
                  <a:gd name="connsiteX28" fmla="*/ 555308 w 620078"/>
                  <a:gd name="connsiteY28" fmla="*/ 74295 h 400050"/>
                  <a:gd name="connsiteX29" fmla="*/ 521970 w 620078"/>
                  <a:gd name="connsiteY29" fmla="*/ 48577 h 400050"/>
                  <a:gd name="connsiteX30" fmla="*/ 476726 w 620078"/>
                  <a:gd name="connsiteY30" fmla="*/ 26670 h 400050"/>
                  <a:gd name="connsiteX31" fmla="*/ 414338 w 620078"/>
                  <a:gd name="connsiteY31" fmla="*/ 48577 h 400050"/>
                  <a:gd name="connsiteX32" fmla="*/ 391478 w 620078"/>
                  <a:gd name="connsiteY32" fmla="*/ 65722 h 400050"/>
                  <a:gd name="connsiteX33" fmla="*/ 371475 w 620078"/>
                  <a:gd name="connsiteY33" fmla="*/ 65722 h 400050"/>
                  <a:gd name="connsiteX34" fmla="*/ 305753 w 620078"/>
                  <a:gd name="connsiteY34" fmla="*/ 5715 h 400050"/>
                  <a:gd name="connsiteX35" fmla="*/ 302895 w 620078"/>
                  <a:gd name="connsiteY35" fmla="*/ 0 h 400050"/>
                  <a:gd name="connsiteX36" fmla="*/ 265748 w 620078"/>
                  <a:gd name="connsiteY36" fmla="*/ 28575 h 400050"/>
                  <a:gd name="connsiteX37" fmla="*/ 257175 w 620078"/>
                  <a:gd name="connsiteY37" fmla="*/ 54292 h 400050"/>
                  <a:gd name="connsiteX38" fmla="*/ 257175 w 620078"/>
                  <a:gd name="connsiteY38" fmla="*/ 74295 h 400050"/>
                  <a:gd name="connsiteX39" fmla="*/ 217170 w 620078"/>
                  <a:gd name="connsiteY39" fmla="*/ 85725 h 400050"/>
                  <a:gd name="connsiteX40" fmla="*/ 217170 w 620078"/>
                  <a:gd name="connsiteY40" fmla="*/ 100012 h 400050"/>
                  <a:gd name="connsiteX41" fmla="*/ 220028 w 620078"/>
                  <a:gd name="connsiteY41" fmla="*/ 125730 h 400050"/>
                  <a:gd name="connsiteX42" fmla="*/ 225743 w 620078"/>
                  <a:gd name="connsiteY42" fmla="*/ 140017 h 400050"/>
                  <a:gd name="connsiteX43" fmla="*/ 225743 w 620078"/>
                  <a:gd name="connsiteY43" fmla="*/ 140017 h 400050"/>
                  <a:gd name="connsiteX44" fmla="*/ 185738 w 620078"/>
                  <a:gd name="connsiteY44" fmla="*/ 168592 h 400050"/>
                  <a:gd name="connsiteX45" fmla="*/ 154305 w 620078"/>
                  <a:gd name="connsiteY45" fmla="*/ 188595 h 400050"/>
                  <a:gd name="connsiteX46" fmla="*/ 122873 w 620078"/>
                  <a:gd name="connsiteY46" fmla="*/ 182880 h 400050"/>
                  <a:gd name="connsiteX47" fmla="*/ 0 w 620078"/>
                  <a:gd name="connsiteY47"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588645 w 620078"/>
                  <a:gd name="connsiteY23" fmla="*/ 234315 h 400050"/>
                  <a:gd name="connsiteX24" fmla="*/ 620078 w 620078"/>
                  <a:gd name="connsiteY24" fmla="*/ 194310 h 400050"/>
                  <a:gd name="connsiteX25" fmla="*/ 442913 w 620078"/>
                  <a:gd name="connsiteY25" fmla="*/ 211455 h 400050"/>
                  <a:gd name="connsiteX26" fmla="*/ 614363 w 620078"/>
                  <a:gd name="connsiteY26" fmla="*/ 125730 h 400050"/>
                  <a:gd name="connsiteX27" fmla="*/ 597694 w 620078"/>
                  <a:gd name="connsiteY27" fmla="*/ 87630 h 400050"/>
                  <a:gd name="connsiteX28" fmla="*/ 555308 w 620078"/>
                  <a:gd name="connsiteY28" fmla="*/ 74295 h 400050"/>
                  <a:gd name="connsiteX29" fmla="*/ 521970 w 620078"/>
                  <a:gd name="connsiteY29" fmla="*/ 48577 h 400050"/>
                  <a:gd name="connsiteX30" fmla="*/ 476726 w 620078"/>
                  <a:gd name="connsiteY30" fmla="*/ 26670 h 400050"/>
                  <a:gd name="connsiteX31" fmla="*/ 414338 w 620078"/>
                  <a:gd name="connsiteY31" fmla="*/ 48577 h 400050"/>
                  <a:gd name="connsiteX32" fmla="*/ 391478 w 620078"/>
                  <a:gd name="connsiteY32" fmla="*/ 65722 h 400050"/>
                  <a:gd name="connsiteX33" fmla="*/ 371475 w 620078"/>
                  <a:gd name="connsiteY33" fmla="*/ 65722 h 400050"/>
                  <a:gd name="connsiteX34" fmla="*/ 305753 w 620078"/>
                  <a:gd name="connsiteY34" fmla="*/ 5715 h 400050"/>
                  <a:gd name="connsiteX35" fmla="*/ 302895 w 620078"/>
                  <a:gd name="connsiteY35" fmla="*/ 0 h 400050"/>
                  <a:gd name="connsiteX36" fmla="*/ 265748 w 620078"/>
                  <a:gd name="connsiteY36" fmla="*/ 28575 h 400050"/>
                  <a:gd name="connsiteX37" fmla="*/ 257175 w 620078"/>
                  <a:gd name="connsiteY37" fmla="*/ 54292 h 400050"/>
                  <a:gd name="connsiteX38" fmla="*/ 257175 w 620078"/>
                  <a:gd name="connsiteY38" fmla="*/ 74295 h 400050"/>
                  <a:gd name="connsiteX39" fmla="*/ 217170 w 620078"/>
                  <a:gd name="connsiteY39" fmla="*/ 85725 h 400050"/>
                  <a:gd name="connsiteX40" fmla="*/ 217170 w 620078"/>
                  <a:gd name="connsiteY40" fmla="*/ 100012 h 400050"/>
                  <a:gd name="connsiteX41" fmla="*/ 220028 w 620078"/>
                  <a:gd name="connsiteY41" fmla="*/ 125730 h 400050"/>
                  <a:gd name="connsiteX42" fmla="*/ 225743 w 620078"/>
                  <a:gd name="connsiteY42" fmla="*/ 140017 h 400050"/>
                  <a:gd name="connsiteX43" fmla="*/ 225743 w 620078"/>
                  <a:gd name="connsiteY43" fmla="*/ 140017 h 400050"/>
                  <a:gd name="connsiteX44" fmla="*/ 185738 w 620078"/>
                  <a:gd name="connsiteY44" fmla="*/ 168592 h 400050"/>
                  <a:gd name="connsiteX45" fmla="*/ 154305 w 620078"/>
                  <a:gd name="connsiteY45" fmla="*/ 188595 h 400050"/>
                  <a:gd name="connsiteX46" fmla="*/ 122873 w 620078"/>
                  <a:gd name="connsiteY46" fmla="*/ 182880 h 400050"/>
                  <a:gd name="connsiteX47" fmla="*/ 0 w 620078"/>
                  <a:gd name="connsiteY47"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588645 w 620078"/>
                  <a:gd name="connsiteY23" fmla="*/ 234315 h 400050"/>
                  <a:gd name="connsiteX24" fmla="*/ 620078 w 620078"/>
                  <a:gd name="connsiteY24" fmla="*/ 194310 h 400050"/>
                  <a:gd name="connsiteX25" fmla="*/ 442913 w 620078"/>
                  <a:gd name="connsiteY25" fmla="*/ 211455 h 400050"/>
                  <a:gd name="connsiteX26" fmla="*/ 614363 w 620078"/>
                  <a:gd name="connsiteY26" fmla="*/ 125730 h 400050"/>
                  <a:gd name="connsiteX27" fmla="*/ 597694 w 620078"/>
                  <a:gd name="connsiteY27" fmla="*/ 87630 h 400050"/>
                  <a:gd name="connsiteX28" fmla="*/ 564833 w 620078"/>
                  <a:gd name="connsiteY28" fmla="*/ 55245 h 400050"/>
                  <a:gd name="connsiteX29" fmla="*/ 521970 w 620078"/>
                  <a:gd name="connsiteY29" fmla="*/ 48577 h 400050"/>
                  <a:gd name="connsiteX30" fmla="*/ 476726 w 620078"/>
                  <a:gd name="connsiteY30" fmla="*/ 26670 h 400050"/>
                  <a:gd name="connsiteX31" fmla="*/ 414338 w 620078"/>
                  <a:gd name="connsiteY31" fmla="*/ 48577 h 400050"/>
                  <a:gd name="connsiteX32" fmla="*/ 391478 w 620078"/>
                  <a:gd name="connsiteY32" fmla="*/ 65722 h 400050"/>
                  <a:gd name="connsiteX33" fmla="*/ 371475 w 620078"/>
                  <a:gd name="connsiteY33" fmla="*/ 65722 h 400050"/>
                  <a:gd name="connsiteX34" fmla="*/ 305753 w 620078"/>
                  <a:gd name="connsiteY34" fmla="*/ 5715 h 400050"/>
                  <a:gd name="connsiteX35" fmla="*/ 302895 w 620078"/>
                  <a:gd name="connsiteY35" fmla="*/ 0 h 400050"/>
                  <a:gd name="connsiteX36" fmla="*/ 265748 w 620078"/>
                  <a:gd name="connsiteY36" fmla="*/ 28575 h 400050"/>
                  <a:gd name="connsiteX37" fmla="*/ 257175 w 620078"/>
                  <a:gd name="connsiteY37" fmla="*/ 54292 h 400050"/>
                  <a:gd name="connsiteX38" fmla="*/ 257175 w 620078"/>
                  <a:gd name="connsiteY38" fmla="*/ 74295 h 400050"/>
                  <a:gd name="connsiteX39" fmla="*/ 217170 w 620078"/>
                  <a:gd name="connsiteY39" fmla="*/ 85725 h 400050"/>
                  <a:gd name="connsiteX40" fmla="*/ 217170 w 620078"/>
                  <a:gd name="connsiteY40" fmla="*/ 100012 h 400050"/>
                  <a:gd name="connsiteX41" fmla="*/ 220028 w 620078"/>
                  <a:gd name="connsiteY41" fmla="*/ 125730 h 400050"/>
                  <a:gd name="connsiteX42" fmla="*/ 225743 w 620078"/>
                  <a:gd name="connsiteY42" fmla="*/ 140017 h 400050"/>
                  <a:gd name="connsiteX43" fmla="*/ 225743 w 620078"/>
                  <a:gd name="connsiteY43" fmla="*/ 140017 h 400050"/>
                  <a:gd name="connsiteX44" fmla="*/ 185738 w 620078"/>
                  <a:gd name="connsiteY44" fmla="*/ 168592 h 400050"/>
                  <a:gd name="connsiteX45" fmla="*/ 154305 w 620078"/>
                  <a:gd name="connsiteY45" fmla="*/ 188595 h 400050"/>
                  <a:gd name="connsiteX46" fmla="*/ 122873 w 620078"/>
                  <a:gd name="connsiteY46" fmla="*/ 182880 h 400050"/>
                  <a:gd name="connsiteX47" fmla="*/ 0 w 620078"/>
                  <a:gd name="connsiteY47"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588645 w 620078"/>
                  <a:gd name="connsiteY23" fmla="*/ 234315 h 400050"/>
                  <a:gd name="connsiteX24" fmla="*/ 620078 w 620078"/>
                  <a:gd name="connsiteY24" fmla="*/ 194310 h 400050"/>
                  <a:gd name="connsiteX25" fmla="*/ 442913 w 620078"/>
                  <a:gd name="connsiteY25" fmla="*/ 211455 h 400050"/>
                  <a:gd name="connsiteX26" fmla="*/ 614363 w 620078"/>
                  <a:gd name="connsiteY26" fmla="*/ 125730 h 400050"/>
                  <a:gd name="connsiteX27" fmla="*/ 597694 w 620078"/>
                  <a:gd name="connsiteY27" fmla="*/ 87630 h 400050"/>
                  <a:gd name="connsiteX28" fmla="*/ 521970 w 620078"/>
                  <a:gd name="connsiteY28" fmla="*/ 48577 h 400050"/>
                  <a:gd name="connsiteX29" fmla="*/ 476726 w 620078"/>
                  <a:gd name="connsiteY29" fmla="*/ 26670 h 400050"/>
                  <a:gd name="connsiteX30" fmla="*/ 414338 w 620078"/>
                  <a:gd name="connsiteY30" fmla="*/ 48577 h 400050"/>
                  <a:gd name="connsiteX31" fmla="*/ 391478 w 620078"/>
                  <a:gd name="connsiteY31" fmla="*/ 65722 h 400050"/>
                  <a:gd name="connsiteX32" fmla="*/ 371475 w 620078"/>
                  <a:gd name="connsiteY32" fmla="*/ 65722 h 400050"/>
                  <a:gd name="connsiteX33" fmla="*/ 305753 w 620078"/>
                  <a:gd name="connsiteY33" fmla="*/ 5715 h 400050"/>
                  <a:gd name="connsiteX34" fmla="*/ 302895 w 620078"/>
                  <a:gd name="connsiteY34" fmla="*/ 0 h 400050"/>
                  <a:gd name="connsiteX35" fmla="*/ 265748 w 620078"/>
                  <a:gd name="connsiteY35" fmla="*/ 28575 h 400050"/>
                  <a:gd name="connsiteX36" fmla="*/ 257175 w 620078"/>
                  <a:gd name="connsiteY36" fmla="*/ 54292 h 400050"/>
                  <a:gd name="connsiteX37" fmla="*/ 257175 w 620078"/>
                  <a:gd name="connsiteY37" fmla="*/ 74295 h 400050"/>
                  <a:gd name="connsiteX38" fmla="*/ 217170 w 620078"/>
                  <a:gd name="connsiteY38" fmla="*/ 85725 h 400050"/>
                  <a:gd name="connsiteX39" fmla="*/ 217170 w 620078"/>
                  <a:gd name="connsiteY39" fmla="*/ 100012 h 400050"/>
                  <a:gd name="connsiteX40" fmla="*/ 220028 w 620078"/>
                  <a:gd name="connsiteY40" fmla="*/ 125730 h 400050"/>
                  <a:gd name="connsiteX41" fmla="*/ 225743 w 620078"/>
                  <a:gd name="connsiteY41" fmla="*/ 140017 h 400050"/>
                  <a:gd name="connsiteX42" fmla="*/ 225743 w 620078"/>
                  <a:gd name="connsiteY42" fmla="*/ 140017 h 400050"/>
                  <a:gd name="connsiteX43" fmla="*/ 185738 w 620078"/>
                  <a:gd name="connsiteY43" fmla="*/ 168592 h 400050"/>
                  <a:gd name="connsiteX44" fmla="*/ 154305 w 620078"/>
                  <a:gd name="connsiteY44" fmla="*/ 188595 h 400050"/>
                  <a:gd name="connsiteX45" fmla="*/ 122873 w 620078"/>
                  <a:gd name="connsiteY45" fmla="*/ 182880 h 400050"/>
                  <a:gd name="connsiteX46" fmla="*/ 0 w 620078"/>
                  <a:gd name="connsiteY46"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588645 w 620078"/>
                  <a:gd name="connsiteY23" fmla="*/ 234315 h 400050"/>
                  <a:gd name="connsiteX24" fmla="*/ 620078 w 620078"/>
                  <a:gd name="connsiteY24" fmla="*/ 194310 h 400050"/>
                  <a:gd name="connsiteX25" fmla="*/ 442913 w 620078"/>
                  <a:gd name="connsiteY25" fmla="*/ 211455 h 400050"/>
                  <a:gd name="connsiteX26" fmla="*/ 614363 w 620078"/>
                  <a:gd name="connsiteY26" fmla="*/ 125730 h 400050"/>
                  <a:gd name="connsiteX27" fmla="*/ 597694 w 620078"/>
                  <a:gd name="connsiteY27" fmla="*/ 87630 h 400050"/>
                  <a:gd name="connsiteX28" fmla="*/ 555308 w 620078"/>
                  <a:gd name="connsiteY28" fmla="*/ 48577 h 400050"/>
                  <a:gd name="connsiteX29" fmla="*/ 476726 w 620078"/>
                  <a:gd name="connsiteY29" fmla="*/ 26670 h 400050"/>
                  <a:gd name="connsiteX30" fmla="*/ 414338 w 620078"/>
                  <a:gd name="connsiteY30" fmla="*/ 48577 h 400050"/>
                  <a:gd name="connsiteX31" fmla="*/ 391478 w 620078"/>
                  <a:gd name="connsiteY31" fmla="*/ 65722 h 400050"/>
                  <a:gd name="connsiteX32" fmla="*/ 371475 w 620078"/>
                  <a:gd name="connsiteY32" fmla="*/ 65722 h 400050"/>
                  <a:gd name="connsiteX33" fmla="*/ 305753 w 620078"/>
                  <a:gd name="connsiteY33" fmla="*/ 5715 h 400050"/>
                  <a:gd name="connsiteX34" fmla="*/ 302895 w 620078"/>
                  <a:gd name="connsiteY34" fmla="*/ 0 h 400050"/>
                  <a:gd name="connsiteX35" fmla="*/ 265748 w 620078"/>
                  <a:gd name="connsiteY35" fmla="*/ 28575 h 400050"/>
                  <a:gd name="connsiteX36" fmla="*/ 257175 w 620078"/>
                  <a:gd name="connsiteY36" fmla="*/ 54292 h 400050"/>
                  <a:gd name="connsiteX37" fmla="*/ 257175 w 620078"/>
                  <a:gd name="connsiteY37" fmla="*/ 74295 h 400050"/>
                  <a:gd name="connsiteX38" fmla="*/ 217170 w 620078"/>
                  <a:gd name="connsiteY38" fmla="*/ 85725 h 400050"/>
                  <a:gd name="connsiteX39" fmla="*/ 217170 w 620078"/>
                  <a:gd name="connsiteY39" fmla="*/ 100012 h 400050"/>
                  <a:gd name="connsiteX40" fmla="*/ 220028 w 620078"/>
                  <a:gd name="connsiteY40" fmla="*/ 125730 h 400050"/>
                  <a:gd name="connsiteX41" fmla="*/ 225743 w 620078"/>
                  <a:gd name="connsiteY41" fmla="*/ 140017 h 400050"/>
                  <a:gd name="connsiteX42" fmla="*/ 225743 w 620078"/>
                  <a:gd name="connsiteY42" fmla="*/ 140017 h 400050"/>
                  <a:gd name="connsiteX43" fmla="*/ 185738 w 620078"/>
                  <a:gd name="connsiteY43" fmla="*/ 168592 h 400050"/>
                  <a:gd name="connsiteX44" fmla="*/ 154305 w 620078"/>
                  <a:gd name="connsiteY44" fmla="*/ 188595 h 400050"/>
                  <a:gd name="connsiteX45" fmla="*/ 122873 w 620078"/>
                  <a:gd name="connsiteY45" fmla="*/ 182880 h 400050"/>
                  <a:gd name="connsiteX46" fmla="*/ 0 w 620078"/>
                  <a:gd name="connsiteY46"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588645 w 620078"/>
                  <a:gd name="connsiteY23" fmla="*/ 234315 h 400050"/>
                  <a:gd name="connsiteX24" fmla="*/ 620078 w 620078"/>
                  <a:gd name="connsiteY24" fmla="*/ 194310 h 400050"/>
                  <a:gd name="connsiteX25" fmla="*/ 442913 w 620078"/>
                  <a:gd name="connsiteY25" fmla="*/ 211455 h 400050"/>
                  <a:gd name="connsiteX26" fmla="*/ 614363 w 620078"/>
                  <a:gd name="connsiteY26" fmla="*/ 125730 h 400050"/>
                  <a:gd name="connsiteX27" fmla="*/ 597694 w 620078"/>
                  <a:gd name="connsiteY27" fmla="*/ 87630 h 400050"/>
                  <a:gd name="connsiteX28" fmla="*/ 555308 w 620078"/>
                  <a:gd name="connsiteY28" fmla="*/ 48577 h 400050"/>
                  <a:gd name="connsiteX29" fmla="*/ 476726 w 620078"/>
                  <a:gd name="connsiteY29" fmla="*/ 26670 h 400050"/>
                  <a:gd name="connsiteX30" fmla="*/ 414338 w 620078"/>
                  <a:gd name="connsiteY30" fmla="*/ 48577 h 400050"/>
                  <a:gd name="connsiteX31" fmla="*/ 391478 w 620078"/>
                  <a:gd name="connsiteY31" fmla="*/ 65722 h 400050"/>
                  <a:gd name="connsiteX32" fmla="*/ 371475 w 620078"/>
                  <a:gd name="connsiteY32" fmla="*/ 65722 h 400050"/>
                  <a:gd name="connsiteX33" fmla="*/ 305753 w 620078"/>
                  <a:gd name="connsiteY33" fmla="*/ 5715 h 400050"/>
                  <a:gd name="connsiteX34" fmla="*/ 302895 w 620078"/>
                  <a:gd name="connsiteY34" fmla="*/ 0 h 400050"/>
                  <a:gd name="connsiteX35" fmla="*/ 265748 w 620078"/>
                  <a:gd name="connsiteY35" fmla="*/ 28575 h 400050"/>
                  <a:gd name="connsiteX36" fmla="*/ 257175 w 620078"/>
                  <a:gd name="connsiteY36" fmla="*/ 54292 h 400050"/>
                  <a:gd name="connsiteX37" fmla="*/ 257175 w 620078"/>
                  <a:gd name="connsiteY37" fmla="*/ 74295 h 400050"/>
                  <a:gd name="connsiteX38" fmla="*/ 217170 w 620078"/>
                  <a:gd name="connsiteY38" fmla="*/ 85725 h 400050"/>
                  <a:gd name="connsiteX39" fmla="*/ 217170 w 620078"/>
                  <a:gd name="connsiteY39" fmla="*/ 100012 h 400050"/>
                  <a:gd name="connsiteX40" fmla="*/ 220028 w 620078"/>
                  <a:gd name="connsiteY40" fmla="*/ 125730 h 400050"/>
                  <a:gd name="connsiteX41" fmla="*/ 225743 w 620078"/>
                  <a:gd name="connsiteY41" fmla="*/ 140017 h 400050"/>
                  <a:gd name="connsiteX42" fmla="*/ 225743 w 620078"/>
                  <a:gd name="connsiteY42" fmla="*/ 140017 h 400050"/>
                  <a:gd name="connsiteX43" fmla="*/ 185738 w 620078"/>
                  <a:gd name="connsiteY43" fmla="*/ 168592 h 400050"/>
                  <a:gd name="connsiteX44" fmla="*/ 154305 w 620078"/>
                  <a:gd name="connsiteY44" fmla="*/ 188595 h 400050"/>
                  <a:gd name="connsiteX45" fmla="*/ 122873 w 620078"/>
                  <a:gd name="connsiteY45" fmla="*/ 182880 h 400050"/>
                  <a:gd name="connsiteX46" fmla="*/ 0 w 620078"/>
                  <a:gd name="connsiteY46"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60070 w 620078"/>
                  <a:gd name="connsiteY22" fmla="*/ 265747 h 400050"/>
                  <a:gd name="connsiteX23" fmla="*/ 620078 w 620078"/>
                  <a:gd name="connsiteY23" fmla="*/ 194310 h 400050"/>
                  <a:gd name="connsiteX24" fmla="*/ 442913 w 620078"/>
                  <a:gd name="connsiteY24" fmla="*/ 211455 h 400050"/>
                  <a:gd name="connsiteX25" fmla="*/ 614363 w 620078"/>
                  <a:gd name="connsiteY25" fmla="*/ 125730 h 400050"/>
                  <a:gd name="connsiteX26" fmla="*/ 597694 w 620078"/>
                  <a:gd name="connsiteY26" fmla="*/ 87630 h 400050"/>
                  <a:gd name="connsiteX27" fmla="*/ 555308 w 620078"/>
                  <a:gd name="connsiteY27" fmla="*/ 48577 h 400050"/>
                  <a:gd name="connsiteX28" fmla="*/ 476726 w 620078"/>
                  <a:gd name="connsiteY28" fmla="*/ 26670 h 400050"/>
                  <a:gd name="connsiteX29" fmla="*/ 414338 w 620078"/>
                  <a:gd name="connsiteY29" fmla="*/ 48577 h 400050"/>
                  <a:gd name="connsiteX30" fmla="*/ 391478 w 620078"/>
                  <a:gd name="connsiteY30" fmla="*/ 65722 h 400050"/>
                  <a:gd name="connsiteX31" fmla="*/ 371475 w 620078"/>
                  <a:gd name="connsiteY31" fmla="*/ 65722 h 400050"/>
                  <a:gd name="connsiteX32" fmla="*/ 305753 w 620078"/>
                  <a:gd name="connsiteY32" fmla="*/ 5715 h 400050"/>
                  <a:gd name="connsiteX33" fmla="*/ 302895 w 620078"/>
                  <a:gd name="connsiteY33" fmla="*/ 0 h 400050"/>
                  <a:gd name="connsiteX34" fmla="*/ 265748 w 620078"/>
                  <a:gd name="connsiteY34" fmla="*/ 28575 h 400050"/>
                  <a:gd name="connsiteX35" fmla="*/ 257175 w 620078"/>
                  <a:gd name="connsiteY35" fmla="*/ 54292 h 400050"/>
                  <a:gd name="connsiteX36" fmla="*/ 257175 w 620078"/>
                  <a:gd name="connsiteY36" fmla="*/ 74295 h 400050"/>
                  <a:gd name="connsiteX37" fmla="*/ 217170 w 620078"/>
                  <a:gd name="connsiteY37" fmla="*/ 85725 h 400050"/>
                  <a:gd name="connsiteX38" fmla="*/ 217170 w 620078"/>
                  <a:gd name="connsiteY38" fmla="*/ 100012 h 400050"/>
                  <a:gd name="connsiteX39" fmla="*/ 220028 w 620078"/>
                  <a:gd name="connsiteY39" fmla="*/ 125730 h 400050"/>
                  <a:gd name="connsiteX40" fmla="*/ 225743 w 620078"/>
                  <a:gd name="connsiteY40" fmla="*/ 140017 h 400050"/>
                  <a:gd name="connsiteX41" fmla="*/ 225743 w 620078"/>
                  <a:gd name="connsiteY41" fmla="*/ 140017 h 400050"/>
                  <a:gd name="connsiteX42" fmla="*/ 185738 w 620078"/>
                  <a:gd name="connsiteY42" fmla="*/ 168592 h 400050"/>
                  <a:gd name="connsiteX43" fmla="*/ 154305 w 620078"/>
                  <a:gd name="connsiteY43" fmla="*/ 188595 h 400050"/>
                  <a:gd name="connsiteX44" fmla="*/ 122873 w 620078"/>
                  <a:gd name="connsiteY44" fmla="*/ 182880 h 400050"/>
                  <a:gd name="connsiteX45" fmla="*/ 0 w 620078"/>
                  <a:gd name="connsiteY45"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77190 h 400050"/>
                  <a:gd name="connsiteX20" fmla="*/ 494348 w 620078"/>
                  <a:gd name="connsiteY20" fmla="*/ 320040 h 400050"/>
                  <a:gd name="connsiteX21" fmla="*/ 517208 w 620078"/>
                  <a:gd name="connsiteY21" fmla="*/ 302895 h 400050"/>
                  <a:gd name="connsiteX22" fmla="*/ 583883 w 620078"/>
                  <a:gd name="connsiteY22" fmla="*/ 258603 h 400050"/>
                  <a:gd name="connsiteX23" fmla="*/ 620078 w 620078"/>
                  <a:gd name="connsiteY23" fmla="*/ 194310 h 400050"/>
                  <a:gd name="connsiteX24" fmla="*/ 442913 w 620078"/>
                  <a:gd name="connsiteY24" fmla="*/ 211455 h 400050"/>
                  <a:gd name="connsiteX25" fmla="*/ 614363 w 620078"/>
                  <a:gd name="connsiteY25" fmla="*/ 125730 h 400050"/>
                  <a:gd name="connsiteX26" fmla="*/ 597694 w 620078"/>
                  <a:gd name="connsiteY26" fmla="*/ 87630 h 400050"/>
                  <a:gd name="connsiteX27" fmla="*/ 555308 w 620078"/>
                  <a:gd name="connsiteY27" fmla="*/ 48577 h 400050"/>
                  <a:gd name="connsiteX28" fmla="*/ 476726 w 620078"/>
                  <a:gd name="connsiteY28" fmla="*/ 26670 h 400050"/>
                  <a:gd name="connsiteX29" fmla="*/ 414338 w 620078"/>
                  <a:gd name="connsiteY29" fmla="*/ 48577 h 400050"/>
                  <a:gd name="connsiteX30" fmla="*/ 391478 w 620078"/>
                  <a:gd name="connsiteY30" fmla="*/ 65722 h 400050"/>
                  <a:gd name="connsiteX31" fmla="*/ 371475 w 620078"/>
                  <a:gd name="connsiteY31" fmla="*/ 65722 h 400050"/>
                  <a:gd name="connsiteX32" fmla="*/ 305753 w 620078"/>
                  <a:gd name="connsiteY32" fmla="*/ 5715 h 400050"/>
                  <a:gd name="connsiteX33" fmla="*/ 302895 w 620078"/>
                  <a:gd name="connsiteY33" fmla="*/ 0 h 400050"/>
                  <a:gd name="connsiteX34" fmla="*/ 265748 w 620078"/>
                  <a:gd name="connsiteY34" fmla="*/ 28575 h 400050"/>
                  <a:gd name="connsiteX35" fmla="*/ 257175 w 620078"/>
                  <a:gd name="connsiteY35" fmla="*/ 54292 h 400050"/>
                  <a:gd name="connsiteX36" fmla="*/ 257175 w 620078"/>
                  <a:gd name="connsiteY36" fmla="*/ 74295 h 400050"/>
                  <a:gd name="connsiteX37" fmla="*/ 217170 w 620078"/>
                  <a:gd name="connsiteY37" fmla="*/ 85725 h 400050"/>
                  <a:gd name="connsiteX38" fmla="*/ 217170 w 620078"/>
                  <a:gd name="connsiteY38" fmla="*/ 100012 h 400050"/>
                  <a:gd name="connsiteX39" fmla="*/ 220028 w 620078"/>
                  <a:gd name="connsiteY39" fmla="*/ 125730 h 400050"/>
                  <a:gd name="connsiteX40" fmla="*/ 225743 w 620078"/>
                  <a:gd name="connsiteY40" fmla="*/ 140017 h 400050"/>
                  <a:gd name="connsiteX41" fmla="*/ 225743 w 620078"/>
                  <a:gd name="connsiteY41" fmla="*/ 140017 h 400050"/>
                  <a:gd name="connsiteX42" fmla="*/ 185738 w 620078"/>
                  <a:gd name="connsiteY42" fmla="*/ 168592 h 400050"/>
                  <a:gd name="connsiteX43" fmla="*/ 154305 w 620078"/>
                  <a:gd name="connsiteY43" fmla="*/ 188595 h 400050"/>
                  <a:gd name="connsiteX44" fmla="*/ 122873 w 620078"/>
                  <a:gd name="connsiteY44" fmla="*/ 182880 h 400050"/>
                  <a:gd name="connsiteX45" fmla="*/ 0 w 620078"/>
                  <a:gd name="connsiteY45"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68630 w 620078"/>
                  <a:gd name="connsiteY18" fmla="*/ 357187 h 400050"/>
                  <a:gd name="connsiteX19" fmla="*/ 465773 w 620078"/>
                  <a:gd name="connsiteY19" fmla="*/ 391477 h 400050"/>
                  <a:gd name="connsiteX20" fmla="*/ 494348 w 620078"/>
                  <a:gd name="connsiteY20" fmla="*/ 320040 h 400050"/>
                  <a:gd name="connsiteX21" fmla="*/ 517208 w 620078"/>
                  <a:gd name="connsiteY21" fmla="*/ 302895 h 400050"/>
                  <a:gd name="connsiteX22" fmla="*/ 583883 w 620078"/>
                  <a:gd name="connsiteY22" fmla="*/ 258603 h 400050"/>
                  <a:gd name="connsiteX23" fmla="*/ 620078 w 620078"/>
                  <a:gd name="connsiteY23" fmla="*/ 194310 h 400050"/>
                  <a:gd name="connsiteX24" fmla="*/ 442913 w 620078"/>
                  <a:gd name="connsiteY24" fmla="*/ 211455 h 400050"/>
                  <a:gd name="connsiteX25" fmla="*/ 614363 w 620078"/>
                  <a:gd name="connsiteY25" fmla="*/ 125730 h 400050"/>
                  <a:gd name="connsiteX26" fmla="*/ 597694 w 620078"/>
                  <a:gd name="connsiteY26" fmla="*/ 87630 h 400050"/>
                  <a:gd name="connsiteX27" fmla="*/ 555308 w 620078"/>
                  <a:gd name="connsiteY27" fmla="*/ 48577 h 400050"/>
                  <a:gd name="connsiteX28" fmla="*/ 476726 w 620078"/>
                  <a:gd name="connsiteY28" fmla="*/ 26670 h 400050"/>
                  <a:gd name="connsiteX29" fmla="*/ 414338 w 620078"/>
                  <a:gd name="connsiteY29" fmla="*/ 48577 h 400050"/>
                  <a:gd name="connsiteX30" fmla="*/ 391478 w 620078"/>
                  <a:gd name="connsiteY30" fmla="*/ 65722 h 400050"/>
                  <a:gd name="connsiteX31" fmla="*/ 371475 w 620078"/>
                  <a:gd name="connsiteY31" fmla="*/ 65722 h 400050"/>
                  <a:gd name="connsiteX32" fmla="*/ 305753 w 620078"/>
                  <a:gd name="connsiteY32" fmla="*/ 5715 h 400050"/>
                  <a:gd name="connsiteX33" fmla="*/ 302895 w 620078"/>
                  <a:gd name="connsiteY33" fmla="*/ 0 h 400050"/>
                  <a:gd name="connsiteX34" fmla="*/ 265748 w 620078"/>
                  <a:gd name="connsiteY34" fmla="*/ 28575 h 400050"/>
                  <a:gd name="connsiteX35" fmla="*/ 257175 w 620078"/>
                  <a:gd name="connsiteY35" fmla="*/ 54292 h 400050"/>
                  <a:gd name="connsiteX36" fmla="*/ 257175 w 620078"/>
                  <a:gd name="connsiteY36" fmla="*/ 74295 h 400050"/>
                  <a:gd name="connsiteX37" fmla="*/ 217170 w 620078"/>
                  <a:gd name="connsiteY37" fmla="*/ 85725 h 400050"/>
                  <a:gd name="connsiteX38" fmla="*/ 217170 w 620078"/>
                  <a:gd name="connsiteY38" fmla="*/ 100012 h 400050"/>
                  <a:gd name="connsiteX39" fmla="*/ 220028 w 620078"/>
                  <a:gd name="connsiteY39" fmla="*/ 125730 h 400050"/>
                  <a:gd name="connsiteX40" fmla="*/ 225743 w 620078"/>
                  <a:gd name="connsiteY40" fmla="*/ 140017 h 400050"/>
                  <a:gd name="connsiteX41" fmla="*/ 225743 w 620078"/>
                  <a:gd name="connsiteY41" fmla="*/ 140017 h 400050"/>
                  <a:gd name="connsiteX42" fmla="*/ 185738 w 620078"/>
                  <a:gd name="connsiteY42" fmla="*/ 168592 h 400050"/>
                  <a:gd name="connsiteX43" fmla="*/ 154305 w 620078"/>
                  <a:gd name="connsiteY43" fmla="*/ 188595 h 400050"/>
                  <a:gd name="connsiteX44" fmla="*/ 122873 w 620078"/>
                  <a:gd name="connsiteY44" fmla="*/ 182880 h 400050"/>
                  <a:gd name="connsiteX45" fmla="*/ 0 w 620078"/>
                  <a:gd name="connsiteY45" fmla="*/ 122872 h 400050"/>
                  <a:gd name="connsiteX0" fmla="*/ 0 w 620078"/>
                  <a:gd name="connsiteY0" fmla="*/ 122872 h 400050"/>
                  <a:gd name="connsiteX1" fmla="*/ 34290 w 620078"/>
                  <a:gd name="connsiteY1" fmla="*/ 188595 h 400050"/>
                  <a:gd name="connsiteX2" fmla="*/ 51435 w 620078"/>
                  <a:gd name="connsiteY2" fmla="*/ 240030 h 400050"/>
                  <a:gd name="connsiteX3" fmla="*/ 45720 w 620078"/>
                  <a:gd name="connsiteY3" fmla="*/ 297180 h 400050"/>
                  <a:gd name="connsiteX4" fmla="*/ 37148 w 620078"/>
                  <a:gd name="connsiteY4" fmla="*/ 345757 h 400050"/>
                  <a:gd name="connsiteX5" fmla="*/ 34290 w 620078"/>
                  <a:gd name="connsiteY5" fmla="*/ 374332 h 400050"/>
                  <a:gd name="connsiteX6" fmla="*/ 62865 w 620078"/>
                  <a:gd name="connsiteY6" fmla="*/ 374332 h 400050"/>
                  <a:gd name="connsiteX7" fmla="*/ 94298 w 620078"/>
                  <a:gd name="connsiteY7" fmla="*/ 328612 h 400050"/>
                  <a:gd name="connsiteX8" fmla="*/ 145733 w 620078"/>
                  <a:gd name="connsiteY8" fmla="*/ 314325 h 400050"/>
                  <a:gd name="connsiteX9" fmla="*/ 211455 w 620078"/>
                  <a:gd name="connsiteY9" fmla="*/ 322897 h 400050"/>
                  <a:gd name="connsiteX10" fmla="*/ 277178 w 620078"/>
                  <a:gd name="connsiteY10" fmla="*/ 322897 h 400050"/>
                  <a:gd name="connsiteX11" fmla="*/ 282893 w 620078"/>
                  <a:gd name="connsiteY11" fmla="*/ 351472 h 400050"/>
                  <a:gd name="connsiteX12" fmla="*/ 280035 w 620078"/>
                  <a:gd name="connsiteY12" fmla="*/ 400050 h 400050"/>
                  <a:gd name="connsiteX13" fmla="*/ 314325 w 620078"/>
                  <a:gd name="connsiteY13" fmla="*/ 357187 h 400050"/>
                  <a:gd name="connsiteX14" fmla="*/ 354330 w 620078"/>
                  <a:gd name="connsiteY14" fmla="*/ 337185 h 400050"/>
                  <a:gd name="connsiteX15" fmla="*/ 420053 w 620078"/>
                  <a:gd name="connsiteY15" fmla="*/ 334327 h 400050"/>
                  <a:gd name="connsiteX16" fmla="*/ 454343 w 620078"/>
                  <a:gd name="connsiteY16" fmla="*/ 317182 h 400050"/>
                  <a:gd name="connsiteX17" fmla="*/ 460058 w 620078"/>
                  <a:gd name="connsiteY17" fmla="*/ 317182 h 400050"/>
                  <a:gd name="connsiteX18" fmla="*/ 459105 w 620078"/>
                  <a:gd name="connsiteY18" fmla="*/ 354806 h 400050"/>
                  <a:gd name="connsiteX19" fmla="*/ 465773 w 620078"/>
                  <a:gd name="connsiteY19" fmla="*/ 391477 h 400050"/>
                  <a:gd name="connsiteX20" fmla="*/ 494348 w 620078"/>
                  <a:gd name="connsiteY20" fmla="*/ 320040 h 400050"/>
                  <a:gd name="connsiteX21" fmla="*/ 517208 w 620078"/>
                  <a:gd name="connsiteY21" fmla="*/ 302895 h 400050"/>
                  <a:gd name="connsiteX22" fmla="*/ 583883 w 620078"/>
                  <a:gd name="connsiteY22" fmla="*/ 258603 h 400050"/>
                  <a:gd name="connsiteX23" fmla="*/ 620078 w 620078"/>
                  <a:gd name="connsiteY23" fmla="*/ 194310 h 400050"/>
                  <a:gd name="connsiteX24" fmla="*/ 442913 w 620078"/>
                  <a:gd name="connsiteY24" fmla="*/ 211455 h 400050"/>
                  <a:gd name="connsiteX25" fmla="*/ 614363 w 620078"/>
                  <a:gd name="connsiteY25" fmla="*/ 125730 h 400050"/>
                  <a:gd name="connsiteX26" fmla="*/ 597694 w 620078"/>
                  <a:gd name="connsiteY26" fmla="*/ 87630 h 400050"/>
                  <a:gd name="connsiteX27" fmla="*/ 555308 w 620078"/>
                  <a:gd name="connsiteY27" fmla="*/ 48577 h 400050"/>
                  <a:gd name="connsiteX28" fmla="*/ 476726 w 620078"/>
                  <a:gd name="connsiteY28" fmla="*/ 26670 h 400050"/>
                  <a:gd name="connsiteX29" fmla="*/ 414338 w 620078"/>
                  <a:gd name="connsiteY29" fmla="*/ 48577 h 400050"/>
                  <a:gd name="connsiteX30" fmla="*/ 391478 w 620078"/>
                  <a:gd name="connsiteY30" fmla="*/ 65722 h 400050"/>
                  <a:gd name="connsiteX31" fmla="*/ 371475 w 620078"/>
                  <a:gd name="connsiteY31" fmla="*/ 65722 h 400050"/>
                  <a:gd name="connsiteX32" fmla="*/ 305753 w 620078"/>
                  <a:gd name="connsiteY32" fmla="*/ 5715 h 400050"/>
                  <a:gd name="connsiteX33" fmla="*/ 302895 w 620078"/>
                  <a:gd name="connsiteY33" fmla="*/ 0 h 400050"/>
                  <a:gd name="connsiteX34" fmla="*/ 265748 w 620078"/>
                  <a:gd name="connsiteY34" fmla="*/ 28575 h 400050"/>
                  <a:gd name="connsiteX35" fmla="*/ 257175 w 620078"/>
                  <a:gd name="connsiteY35" fmla="*/ 54292 h 400050"/>
                  <a:gd name="connsiteX36" fmla="*/ 257175 w 620078"/>
                  <a:gd name="connsiteY36" fmla="*/ 74295 h 400050"/>
                  <a:gd name="connsiteX37" fmla="*/ 217170 w 620078"/>
                  <a:gd name="connsiteY37" fmla="*/ 85725 h 400050"/>
                  <a:gd name="connsiteX38" fmla="*/ 217170 w 620078"/>
                  <a:gd name="connsiteY38" fmla="*/ 100012 h 400050"/>
                  <a:gd name="connsiteX39" fmla="*/ 220028 w 620078"/>
                  <a:gd name="connsiteY39" fmla="*/ 125730 h 400050"/>
                  <a:gd name="connsiteX40" fmla="*/ 225743 w 620078"/>
                  <a:gd name="connsiteY40" fmla="*/ 140017 h 400050"/>
                  <a:gd name="connsiteX41" fmla="*/ 225743 w 620078"/>
                  <a:gd name="connsiteY41" fmla="*/ 140017 h 400050"/>
                  <a:gd name="connsiteX42" fmla="*/ 185738 w 620078"/>
                  <a:gd name="connsiteY42" fmla="*/ 168592 h 400050"/>
                  <a:gd name="connsiteX43" fmla="*/ 154305 w 620078"/>
                  <a:gd name="connsiteY43" fmla="*/ 188595 h 400050"/>
                  <a:gd name="connsiteX44" fmla="*/ 122873 w 620078"/>
                  <a:gd name="connsiteY44" fmla="*/ 182880 h 400050"/>
                  <a:gd name="connsiteX45" fmla="*/ 0 w 620078"/>
                  <a:gd name="connsiteY45" fmla="*/ 122872 h 400050"/>
                  <a:gd name="connsiteX0" fmla="*/ 0 w 620078"/>
                  <a:gd name="connsiteY0" fmla="*/ 122872 h 402907"/>
                  <a:gd name="connsiteX1" fmla="*/ 34290 w 620078"/>
                  <a:gd name="connsiteY1" fmla="*/ 188595 h 402907"/>
                  <a:gd name="connsiteX2" fmla="*/ 51435 w 620078"/>
                  <a:gd name="connsiteY2" fmla="*/ 240030 h 402907"/>
                  <a:gd name="connsiteX3" fmla="*/ 45720 w 620078"/>
                  <a:gd name="connsiteY3" fmla="*/ 297180 h 402907"/>
                  <a:gd name="connsiteX4" fmla="*/ 37148 w 620078"/>
                  <a:gd name="connsiteY4" fmla="*/ 345757 h 402907"/>
                  <a:gd name="connsiteX5" fmla="*/ 34290 w 620078"/>
                  <a:gd name="connsiteY5" fmla="*/ 402907 h 402907"/>
                  <a:gd name="connsiteX6" fmla="*/ 62865 w 620078"/>
                  <a:gd name="connsiteY6" fmla="*/ 374332 h 402907"/>
                  <a:gd name="connsiteX7" fmla="*/ 94298 w 620078"/>
                  <a:gd name="connsiteY7" fmla="*/ 328612 h 402907"/>
                  <a:gd name="connsiteX8" fmla="*/ 145733 w 620078"/>
                  <a:gd name="connsiteY8" fmla="*/ 314325 h 402907"/>
                  <a:gd name="connsiteX9" fmla="*/ 211455 w 620078"/>
                  <a:gd name="connsiteY9" fmla="*/ 322897 h 402907"/>
                  <a:gd name="connsiteX10" fmla="*/ 277178 w 620078"/>
                  <a:gd name="connsiteY10" fmla="*/ 322897 h 402907"/>
                  <a:gd name="connsiteX11" fmla="*/ 282893 w 620078"/>
                  <a:gd name="connsiteY11" fmla="*/ 351472 h 402907"/>
                  <a:gd name="connsiteX12" fmla="*/ 280035 w 620078"/>
                  <a:gd name="connsiteY12" fmla="*/ 400050 h 402907"/>
                  <a:gd name="connsiteX13" fmla="*/ 314325 w 620078"/>
                  <a:gd name="connsiteY13" fmla="*/ 357187 h 402907"/>
                  <a:gd name="connsiteX14" fmla="*/ 354330 w 620078"/>
                  <a:gd name="connsiteY14" fmla="*/ 337185 h 402907"/>
                  <a:gd name="connsiteX15" fmla="*/ 420053 w 620078"/>
                  <a:gd name="connsiteY15" fmla="*/ 334327 h 402907"/>
                  <a:gd name="connsiteX16" fmla="*/ 454343 w 620078"/>
                  <a:gd name="connsiteY16" fmla="*/ 317182 h 402907"/>
                  <a:gd name="connsiteX17" fmla="*/ 460058 w 620078"/>
                  <a:gd name="connsiteY17" fmla="*/ 317182 h 402907"/>
                  <a:gd name="connsiteX18" fmla="*/ 459105 w 620078"/>
                  <a:gd name="connsiteY18" fmla="*/ 354806 h 402907"/>
                  <a:gd name="connsiteX19" fmla="*/ 465773 w 620078"/>
                  <a:gd name="connsiteY19" fmla="*/ 391477 h 402907"/>
                  <a:gd name="connsiteX20" fmla="*/ 494348 w 620078"/>
                  <a:gd name="connsiteY20" fmla="*/ 320040 h 402907"/>
                  <a:gd name="connsiteX21" fmla="*/ 517208 w 620078"/>
                  <a:gd name="connsiteY21" fmla="*/ 302895 h 402907"/>
                  <a:gd name="connsiteX22" fmla="*/ 583883 w 620078"/>
                  <a:gd name="connsiteY22" fmla="*/ 258603 h 402907"/>
                  <a:gd name="connsiteX23" fmla="*/ 620078 w 620078"/>
                  <a:gd name="connsiteY23" fmla="*/ 194310 h 402907"/>
                  <a:gd name="connsiteX24" fmla="*/ 442913 w 620078"/>
                  <a:gd name="connsiteY24" fmla="*/ 211455 h 402907"/>
                  <a:gd name="connsiteX25" fmla="*/ 614363 w 620078"/>
                  <a:gd name="connsiteY25" fmla="*/ 125730 h 402907"/>
                  <a:gd name="connsiteX26" fmla="*/ 597694 w 620078"/>
                  <a:gd name="connsiteY26" fmla="*/ 87630 h 402907"/>
                  <a:gd name="connsiteX27" fmla="*/ 555308 w 620078"/>
                  <a:gd name="connsiteY27" fmla="*/ 48577 h 402907"/>
                  <a:gd name="connsiteX28" fmla="*/ 476726 w 620078"/>
                  <a:gd name="connsiteY28" fmla="*/ 26670 h 402907"/>
                  <a:gd name="connsiteX29" fmla="*/ 414338 w 620078"/>
                  <a:gd name="connsiteY29" fmla="*/ 48577 h 402907"/>
                  <a:gd name="connsiteX30" fmla="*/ 391478 w 620078"/>
                  <a:gd name="connsiteY30" fmla="*/ 65722 h 402907"/>
                  <a:gd name="connsiteX31" fmla="*/ 371475 w 620078"/>
                  <a:gd name="connsiteY31" fmla="*/ 65722 h 402907"/>
                  <a:gd name="connsiteX32" fmla="*/ 305753 w 620078"/>
                  <a:gd name="connsiteY32" fmla="*/ 5715 h 402907"/>
                  <a:gd name="connsiteX33" fmla="*/ 302895 w 620078"/>
                  <a:gd name="connsiteY33" fmla="*/ 0 h 402907"/>
                  <a:gd name="connsiteX34" fmla="*/ 265748 w 620078"/>
                  <a:gd name="connsiteY34" fmla="*/ 28575 h 402907"/>
                  <a:gd name="connsiteX35" fmla="*/ 257175 w 620078"/>
                  <a:gd name="connsiteY35" fmla="*/ 54292 h 402907"/>
                  <a:gd name="connsiteX36" fmla="*/ 257175 w 620078"/>
                  <a:gd name="connsiteY36" fmla="*/ 74295 h 402907"/>
                  <a:gd name="connsiteX37" fmla="*/ 217170 w 620078"/>
                  <a:gd name="connsiteY37" fmla="*/ 85725 h 402907"/>
                  <a:gd name="connsiteX38" fmla="*/ 217170 w 620078"/>
                  <a:gd name="connsiteY38" fmla="*/ 100012 h 402907"/>
                  <a:gd name="connsiteX39" fmla="*/ 220028 w 620078"/>
                  <a:gd name="connsiteY39" fmla="*/ 125730 h 402907"/>
                  <a:gd name="connsiteX40" fmla="*/ 225743 w 620078"/>
                  <a:gd name="connsiteY40" fmla="*/ 140017 h 402907"/>
                  <a:gd name="connsiteX41" fmla="*/ 225743 w 620078"/>
                  <a:gd name="connsiteY41" fmla="*/ 140017 h 402907"/>
                  <a:gd name="connsiteX42" fmla="*/ 185738 w 620078"/>
                  <a:gd name="connsiteY42" fmla="*/ 168592 h 402907"/>
                  <a:gd name="connsiteX43" fmla="*/ 154305 w 620078"/>
                  <a:gd name="connsiteY43" fmla="*/ 188595 h 402907"/>
                  <a:gd name="connsiteX44" fmla="*/ 122873 w 620078"/>
                  <a:gd name="connsiteY44" fmla="*/ 182880 h 402907"/>
                  <a:gd name="connsiteX45" fmla="*/ 0 w 620078"/>
                  <a:gd name="connsiteY45" fmla="*/ 122872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20078" h="402907">
                    <a:moveTo>
                      <a:pt x="0" y="122872"/>
                    </a:moveTo>
                    <a:lnTo>
                      <a:pt x="34290" y="188595"/>
                    </a:lnTo>
                    <a:lnTo>
                      <a:pt x="51435" y="240030"/>
                    </a:lnTo>
                    <a:lnTo>
                      <a:pt x="45720" y="297180"/>
                    </a:lnTo>
                    <a:lnTo>
                      <a:pt x="37148" y="345757"/>
                    </a:lnTo>
                    <a:lnTo>
                      <a:pt x="34290" y="402907"/>
                    </a:lnTo>
                    <a:lnTo>
                      <a:pt x="62865" y="374332"/>
                    </a:lnTo>
                    <a:lnTo>
                      <a:pt x="94298" y="328612"/>
                    </a:lnTo>
                    <a:lnTo>
                      <a:pt x="145733" y="314325"/>
                    </a:lnTo>
                    <a:lnTo>
                      <a:pt x="211455" y="322897"/>
                    </a:lnTo>
                    <a:lnTo>
                      <a:pt x="277178" y="322897"/>
                    </a:lnTo>
                    <a:lnTo>
                      <a:pt x="282893" y="351472"/>
                    </a:lnTo>
                    <a:lnTo>
                      <a:pt x="280035" y="400050"/>
                    </a:lnTo>
                    <a:lnTo>
                      <a:pt x="314325" y="357187"/>
                    </a:lnTo>
                    <a:lnTo>
                      <a:pt x="354330" y="337185"/>
                    </a:lnTo>
                    <a:lnTo>
                      <a:pt x="420053" y="334327"/>
                    </a:lnTo>
                    <a:lnTo>
                      <a:pt x="454343" y="317182"/>
                    </a:lnTo>
                    <a:lnTo>
                      <a:pt x="460058" y="317182"/>
                    </a:lnTo>
                    <a:cubicBezTo>
                      <a:pt x="459740" y="329723"/>
                      <a:pt x="459423" y="342265"/>
                      <a:pt x="459105" y="354806"/>
                    </a:cubicBezTo>
                    <a:lnTo>
                      <a:pt x="465773" y="391477"/>
                    </a:lnTo>
                    <a:lnTo>
                      <a:pt x="494348" y="320040"/>
                    </a:lnTo>
                    <a:lnTo>
                      <a:pt x="517208" y="302895"/>
                    </a:lnTo>
                    <a:lnTo>
                      <a:pt x="583883" y="258603"/>
                    </a:lnTo>
                    <a:lnTo>
                      <a:pt x="620078" y="194310"/>
                    </a:lnTo>
                    <a:lnTo>
                      <a:pt x="442913" y="211455"/>
                    </a:lnTo>
                    <a:lnTo>
                      <a:pt x="614363" y="125730"/>
                    </a:lnTo>
                    <a:lnTo>
                      <a:pt x="597694" y="87630"/>
                    </a:lnTo>
                    <a:lnTo>
                      <a:pt x="555308" y="48577"/>
                    </a:lnTo>
                    <a:cubicBezTo>
                      <a:pt x="529114" y="29369"/>
                      <a:pt x="502920" y="33972"/>
                      <a:pt x="476726" y="26670"/>
                    </a:cubicBezTo>
                    <a:lnTo>
                      <a:pt x="414338" y="48577"/>
                    </a:lnTo>
                    <a:lnTo>
                      <a:pt x="391478" y="65722"/>
                    </a:lnTo>
                    <a:lnTo>
                      <a:pt x="371475" y="65722"/>
                    </a:lnTo>
                    <a:lnTo>
                      <a:pt x="305753" y="5715"/>
                    </a:lnTo>
                    <a:lnTo>
                      <a:pt x="302895" y="0"/>
                    </a:lnTo>
                    <a:lnTo>
                      <a:pt x="265748" y="28575"/>
                    </a:lnTo>
                    <a:lnTo>
                      <a:pt x="257175" y="54292"/>
                    </a:lnTo>
                    <a:lnTo>
                      <a:pt x="257175" y="74295"/>
                    </a:lnTo>
                    <a:lnTo>
                      <a:pt x="217170" y="85725"/>
                    </a:lnTo>
                    <a:lnTo>
                      <a:pt x="217170" y="100012"/>
                    </a:lnTo>
                    <a:lnTo>
                      <a:pt x="220028" y="125730"/>
                    </a:lnTo>
                    <a:lnTo>
                      <a:pt x="225743" y="140017"/>
                    </a:lnTo>
                    <a:lnTo>
                      <a:pt x="225743" y="140017"/>
                    </a:lnTo>
                    <a:lnTo>
                      <a:pt x="185738" y="168592"/>
                    </a:lnTo>
                    <a:lnTo>
                      <a:pt x="154305" y="188595"/>
                    </a:lnTo>
                    <a:lnTo>
                      <a:pt x="122873" y="182880"/>
                    </a:lnTo>
                    <a:lnTo>
                      <a:pt x="0" y="12287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8" name="Oval 107">
                <a:extLst>
                  <a:ext uri="{FF2B5EF4-FFF2-40B4-BE49-F238E27FC236}">
                    <a16:creationId xmlns:a16="http://schemas.microsoft.com/office/drawing/2014/main" id="{1C7631ED-B1BC-47AB-AEE3-94835D97A980}"/>
                  </a:ext>
                </a:extLst>
              </p:cNvPr>
              <p:cNvSpPr/>
              <p:nvPr/>
            </p:nvSpPr>
            <p:spPr>
              <a:xfrm>
                <a:off x="645431" y="4343127"/>
                <a:ext cx="48660" cy="742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grpSp>
        <p:nvGrpSpPr>
          <p:cNvPr id="4" name="Group 3">
            <a:extLst>
              <a:ext uri="{FF2B5EF4-FFF2-40B4-BE49-F238E27FC236}">
                <a16:creationId xmlns:a16="http://schemas.microsoft.com/office/drawing/2014/main" id="{ADB031E8-FBA9-4753-B4FD-7ED1C64DFCFD}"/>
              </a:ext>
            </a:extLst>
          </p:cNvPr>
          <p:cNvGrpSpPr/>
          <p:nvPr/>
        </p:nvGrpSpPr>
        <p:grpSpPr>
          <a:xfrm>
            <a:off x="212509" y="796444"/>
            <a:ext cx="1645920" cy="1645920"/>
            <a:chOff x="3962400" y="3429000"/>
            <a:chExt cx="1891306" cy="1828800"/>
          </a:xfrm>
        </p:grpSpPr>
        <p:sp>
          <p:nvSpPr>
            <p:cNvPr id="2" name="Oval 1">
              <a:extLst>
                <a:ext uri="{FF2B5EF4-FFF2-40B4-BE49-F238E27FC236}">
                  <a16:creationId xmlns:a16="http://schemas.microsoft.com/office/drawing/2014/main" id="{74788265-7EE0-4660-8CF6-B62982E169B0}"/>
                </a:ext>
              </a:extLst>
            </p:cNvPr>
            <p:cNvSpPr/>
            <p:nvPr/>
          </p:nvSpPr>
          <p:spPr>
            <a:xfrm>
              <a:off x="3962400" y="3429000"/>
              <a:ext cx="1828800" cy="1828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2BCEDE1-811B-4863-BB0A-B6828F19AC54}"/>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contrast="-20000"/>
                      </a14:imgEffect>
                    </a14:imgLayer>
                  </a14:imgProps>
                </a:ext>
                <a:ext uri="{28A0092B-C50C-407E-A947-70E740481C1C}">
                  <a14:useLocalDpi xmlns:a14="http://schemas.microsoft.com/office/drawing/2010/main" val="0"/>
                </a:ext>
              </a:extLst>
            </a:blip>
            <a:srcRect l="-3734" t="-53371" r="-389" b="-66124"/>
            <a:stretch/>
          </p:blipFill>
          <p:spPr>
            <a:xfrm rot="21414429" flipH="1">
              <a:off x="3974964" y="3544013"/>
              <a:ext cx="1878742" cy="1598774"/>
            </a:xfrm>
            <a:prstGeom prst="ellipse">
              <a:avLst/>
            </a:prstGeom>
          </p:spPr>
        </p:pic>
      </p:grpSp>
      <p:grpSp>
        <p:nvGrpSpPr>
          <p:cNvPr id="110" name="Group 109">
            <a:extLst>
              <a:ext uri="{FF2B5EF4-FFF2-40B4-BE49-F238E27FC236}">
                <a16:creationId xmlns:a16="http://schemas.microsoft.com/office/drawing/2014/main" id="{AF7908F3-38D8-4758-8104-2A2EF1332CC3}"/>
              </a:ext>
            </a:extLst>
          </p:cNvPr>
          <p:cNvGrpSpPr/>
          <p:nvPr/>
        </p:nvGrpSpPr>
        <p:grpSpPr>
          <a:xfrm>
            <a:off x="0" y="2529814"/>
            <a:ext cx="9144000" cy="2302331"/>
            <a:chOff x="0" y="2529814"/>
            <a:chExt cx="9144000" cy="2535134"/>
          </a:xfrm>
        </p:grpSpPr>
        <p:pic>
          <p:nvPicPr>
            <p:cNvPr id="90" name="Picture 89">
              <a:extLst>
                <a:ext uri="{FF2B5EF4-FFF2-40B4-BE49-F238E27FC236}">
                  <a16:creationId xmlns:a16="http://schemas.microsoft.com/office/drawing/2014/main" id="{6F6E898A-5BF8-4191-8C1C-799498533331}"/>
                </a:ext>
              </a:extLst>
            </p:cNvPr>
            <p:cNvPicPr>
              <a:picLocks noChangeAspect="1"/>
            </p:cNvPicPr>
            <p:nvPr/>
          </p:nvPicPr>
          <p:blipFill>
            <a:blip r:embed="rId14"/>
            <a:stretch>
              <a:fillRect/>
            </a:stretch>
          </p:blipFill>
          <p:spPr>
            <a:xfrm>
              <a:off x="0" y="2529814"/>
              <a:ext cx="9144000" cy="2535134"/>
            </a:xfrm>
            <a:prstGeom prst="rect">
              <a:avLst/>
            </a:prstGeom>
          </p:spPr>
        </p:pic>
        <p:grpSp>
          <p:nvGrpSpPr>
            <p:cNvPr id="113" name="Group 112">
              <a:extLst>
                <a:ext uri="{FF2B5EF4-FFF2-40B4-BE49-F238E27FC236}">
                  <a16:creationId xmlns:a16="http://schemas.microsoft.com/office/drawing/2014/main" id="{A282260A-E26F-40B8-A421-50CFB7574230}"/>
                </a:ext>
              </a:extLst>
            </p:cNvPr>
            <p:cNvGrpSpPr/>
            <p:nvPr/>
          </p:nvGrpSpPr>
          <p:grpSpPr>
            <a:xfrm>
              <a:off x="8536" y="2549634"/>
              <a:ext cx="419856" cy="345966"/>
              <a:chOff x="-11033" y="5085042"/>
              <a:chExt cx="434816" cy="356121"/>
            </a:xfrm>
          </p:grpSpPr>
          <p:pic>
            <p:nvPicPr>
              <p:cNvPr id="114" name="Picture 113">
                <a:extLst>
                  <a:ext uri="{FF2B5EF4-FFF2-40B4-BE49-F238E27FC236}">
                    <a16:creationId xmlns:a16="http://schemas.microsoft.com/office/drawing/2014/main" id="{ED202EDB-63D1-46BE-9581-7B0C513BADA5}"/>
                  </a:ext>
                </a:extLst>
              </p:cNvPr>
              <p:cNvPicPr>
                <a:picLocks noChangeAspect="1"/>
              </p:cNvPicPr>
              <p:nvPr/>
            </p:nvPicPr>
            <p:blipFill>
              <a:blip r:embed="rId10"/>
              <a:stretch>
                <a:fillRect/>
              </a:stretch>
            </p:blipFill>
            <p:spPr>
              <a:xfrm>
                <a:off x="-11033" y="5111917"/>
                <a:ext cx="427819" cy="329246"/>
              </a:xfrm>
              <a:prstGeom prst="rect">
                <a:avLst/>
              </a:prstGeom>
            </p:spPr>
          </p:pic>
          <p:grpSp>
            <p:nvGrpSpPr>
              <p:cNvPr id="115" name="Group 114">
                <a:extLst>
                  <a:ext uri="{FF2B5EF4-FFF2-40B4-BE49-F238E27FC236}">
                    <a16:creationId xmlns:a16="http://schemas.microsoft.com/office/drawing/2014/main" id="{ABC13B00-9282-4982-8069-4D87850F2703}"/>
                  </a:ext>
                </a:extLst>
              </p:cNvPr>
              <p:cNvGrpSpPr/>
              <p:nvPr/>
            </p:nvGrpSpPr>
            <p:grpSpPr>
              <a:xfrm>
                <a:off x="2835" y="5085042"/>
                <a:ext cx="420948" cy="346421"/>
                <a:chOff x="229047" y="4264062"/>
                <a:chExt cx="746698" cy="654501"/>
              </a:xfrm>
            </p:grpSpPr>
            <p:sp>
              <p:nvSpPr>
                <p:cNvPr id="116" name="Rectangle 115">
                  <a:extLst>
                    <a:ext uri="{FF2B5EF4-FFF2-40B4-BE49-F238E27FC236}">
                      <a16:creationId xmlns:a16="http://schemas.microsoft.com/office/drawing/2014/main" id="{2BEF46E5-D8DD-4539-9B72-37AC3BAD3651}"/>
                    </a:ext>
                  </a:extLst>
                </p:cNvPr>
                <p:cNvSpPr/>
                <p:nvPr/>
              </p:nvSpPr>
              <p:spPr>
                <a:xfrm>
                  <a:off x="229047" y="4327834"/>
                  <a:ext cx="746698" cy="588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17" name="Picture 6" descr="http://vector.me/files/images/6/8/688125/fish">
                  <a:extLst>
                    <a:ext uri="{FF2B5EF4-FFF2-40B4-BE49-F238E27FC236}">
                      <a16:creationId xmlns:a16="http://schemas.microsoft.com/office/drawing/2014/main" id="{3C3276B6-D25F-418A-AEDB-66963C706E1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606461">
                  <a:off x="254378" y="4264062"/>
                  <a:ext cx="654502" cy="6545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027" name="Group 1026">
            <a:extLst>
              <a:ext uri="{FF2B5EF4-FFF2-40B4-BE49-F238E27FC236}">
                <a16:creationId xmlns:a16="http://schemas.microsoft.com/office/drawing/2014/main" id="{19E95E65-73F2-4AC8-904C-CF388ED76163}"/>
              </a:ext>
            </a:extLst>
          </p:cNvPr>
          <p:cNvGrpSpPr/>
          <p:nvPr/>
        </p:nvGrpSpPr>
        <p:grpSpPr>
          <a:xfrm>
            <a:off x="66166" y="5367923"/>
            <a:ext cx="9037588" cy="1566846"/>
            <a:chOff x="66166" y="5367923"/>
            <a:chExt cx="9037588" cy="1566846"/>
          </a:xfrm>
        </p:grpSpPr>
        <p:pic>
          <p:nvPicPr>
            <p:cNvPr id="27" name="Picture 21" descr="E:\Color Fish\Native fish\Kiyi.png">
              <a:extLst>
                <a:ext uri="{FF2B5EF4-FFF2-40B4-BE49-F238E27FC236}">
                  <a16:creationId xmlns:a16="http://schemas.microsoft.com/office/drawing/2014/main" id="{D0792FB8-D6FA-42FA-A086-35CF2D06C9FC}"/>
                </a:ext>
              </a:extLst>
            </p:cNvPr>
            <p:cNvPicPr>
              <a:picLocks noChangeAspect="1" noChangeArrowheads="1"/>
            </p:cNvPicPr>
            <p:nvPr/>
          </p:nvPicPr>
          <p:blipFill>
            <a:blip r:embed="rId15" cstate="print"/>
            <a:srcRect b="28008"/>
            <a:stretch>
              <a:fillRect/>
            </a:stretch>
          </p:blipFill>
          <p:spPr bwMode="auto">
            <a:xfrm flipH="1">
              <a:off x="2662770" y="5800014"/>
              <a:ext cx="1192467" cy="497462"/>
            </a:xfrm>
            <a:prstGeom prst="rect">
              <a:avLst/>
            </a:prstGeom>
            <a:noFill/>
          </p:spPr>
        </p:pic>
        <p:pic>
          <p:nvPicPr>
            <p:cNvPr id="32" name="Picture 31" descr="siscowet.png">
              <a:extLst>
                <a:ext uri="{FF2B5EF4-FFF2-40B4-BE49-F238E27FC236}">
                  <a16:creationId xmlns:a16="http://schemas.microsoft.com/office/drawing/2014/main" id="{B86CCDC5-8D53-45F9-8A53-BAD19CEAD660}"/>
                </a:ext>
              </a:extLst>
            </p:cNvPr>
            <p:cNvPicPr>
              <a:picLocks noChangeAspect="1"/>
            </p:cNvPicPr>
            <p:nvPr/>
          </p:nvPicPr>
          <p:blipFill>
            <a:blip r:embed="rId16" cstate="print"/>
            <a:stretch>
              <a:fillRect/>
            </a:stretch>
          </p:blipFill>
          <p:spPr>
            <a:xfrm>
              <a:off x="6600008" y="5833236"/>
              <a:ext cx="1134655" cy="431018"/>
            </a:xfrm>
            <a:prstGeom prst="rect">
              <a:avLst/>
            </a:prstGeom>
            <a:noFill/>
          </p:spPr>
        </p:pic>
        <p:pic>
          <p:nvPicPr>
            <p:cNvPr id="51" name="Picture 50">
              <a:extLst>
                <a:ext uri="{FF2B5EF4-FFF2-40B4-BE49-F238E27FC236}">
                  <a16:creationId xmlns:a16="http://schemas.microsoft.com/office/drawing/2014/main" id="{368555D4-7001-422D-B94A-FB0E66FC44C1}"/>
                </a:ext>
              </a:extLst>
            </p:cNvPr>
            <p:cNvPicPr>
              <a:picLocks noChangeAspect="1"/>
            </p:cNvPicPr>
            <p:nvPr/>
          </p:nvPicPr>
          <p:blipFill rotWithShape="1">
            <a:blip r:embed="rId17">
              <a:extLst>
                <a:ext uri="{28A0092B-C50C-407E-A947-70E740481C1C}">
                  <a14:useLocalDpi xmlns:a14="http://schemas.microsoft.com/office/drawing/2010/main" val="0"/>
                </a:ext>
              </a:extLst>
            </a:blip>
            <a:srcRect t="4978" b="5088"/>
            <a:stretch/>
          </p:blipFill>
          <p:spPr>
            <a:xfrm>
              <a:off x="1521035" y="5622562"/>
              <a:ext cx="917365" cy="852367"/>
            </a:xfrm>
            <a:prstGeom prst="rect">
              <a:avLst/>
            </a:prstGeom>
          </p:spPr>
        </p:pic>
        <p:pic>
          <p:nvPicPr>
            <p:cNvPr id="52" name="Picture 51">
              <a:extLst>
                <a:ext uri="{FF2B5EF4-FFF2-40B4-BE49-F238E27FC236}">
                  <a16:creationId xmlns:a16="http://schemas.microsoft.com/office/drawing/2014/main" id="{138D89CC-4FD1-4475-8688-E638F404517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9696" y="5636018"/>
              <a:ext cx="1144702" cy="825454"/>
            </a:xfrm>
            <a:prstGeom prst="rect">
              <a:avLst/>
            </a:prstGeom>
          </p:spPr>
        </p:pic>
        <p:pic>
          <p:nvPicPr>
            <p:cNvPr id="54" name="Picture 2" descr="Image result for smoked whitefish">
              <a:extLst>
                <a:ext uri="{FF2B5EF4-FFF2-40B4-BE49-F238E27FC236}">
                  <a16:creationId xmlns:a16="http://schemas.microsoft.com/office/drawing/2014/main" id="{90EC02FE-A26C-474C-A925-04170C86CC0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27213" y="5654537"/>
              <a:ext cx="1103024" cy="898094"/>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80FDB7C6-B80B-47C8-8FBC-8A15B5FCD56E}"/>
                </a:ext>
              </a:extLst>
            </p:cNvPr>
            <p:cNvSpPr/>
            <p:nvPr/>
          </p:nvSpPr>
          <p:spPr>
            <a:xfrm>
              <a:off x="1358078" y="5594365"/>
              <a:ext cx="1228863" cy="1263635"/>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Rectangle 72">
              <a:extLst>
                <a:ext uri="{FF2B5EF4-FFF2-40B4-BE49-F238E27FC236}">
                  <a16:creationId xmlns:a16="http://schemas.microsoft.com/office/drawing/2014/main" id="{310E0247-591F-449D-9F6C-50D014FDF51B}"/>
                </a:ext>
              </a:extLst>
            </p:cNvPr>
            <p:cNvSpPr/>
            <p:nvPr/>
          </p:nvSpPr>
          <p:spPr>
            <a:xfrm>
              <a:off x="2649990" y="5594365"/>
              <a:ext cx="1228863" cy="1263635"/>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6" name="Rectangle 75">
              <a:extLst>
                <a:ext uri="{FF2B5EF4-FFF2-40B4-BE49-F238E27FC236}">
                  <a16:creationId xmlns:a16="http://schemas.microsoft.com/office/drawing/2014/main" id="{CF75EBDE-EE47-4A1E-B271-BFD3A15E763A}"/>
                </a:ext>
              </a:extLst>
            </p:cNvPr>
            <p:cNvSpPr/>
            <p:nvPr/>
          </p:nvSpPr>
          <p:spPr>
            <a:xfrm>
              <a:off x="7817637" y="5594365"/>
              <a:ext cx="1228863" cy="1263635"/>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9" name="Rectangle 78">
              <a:extLst>
                <a:ext uri="{FF2B5EF4-FFF2-40B4-BE49-F238E27FC236}">
                  <a16:creationId xmlns:a16="http://schemas.microsoft.com/office/drawing/2014/main" id="{8B341098-E904-4259-8FD9-D5850C6A96F7}"/>
                </a:ext>
              </a:extLst>
            </p:cNvPr>
            <p:cNvSpPr/>
            <p:nvPr/>
          </p:nvSpPr>
          <p:spPr>
            <a:xfrm>
              <a:off x="5233814" y="5594365"/>
              <a:ext cx="1228863" cy="1263635"/>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2" name="Rectangle 81">
              <a:extLst>
                <a:ext uri="{FF2B5EF4-FFF2-40B4-BE49-F238E27FC236}">
                  <a16:creationId xmlns:a16="http://schemas.microsoft.com/office/drawing/2014/main" id="{E5DC5963-DE53-4A2A-A3FA-A7F2EB464543}"/>
                </a:ext>
              </a:extLst>
            </p:cNvPr>
            <p:cNvSpPr/>
            <p:nvPr/>
          </p:nvSpPr>
          <p:spPr>
            <a:xfrm>
              <a:off x="6525726" y="5594365"/>
              <a:ext cx="1228863" cy="1263635"/>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5" name="Rectangle 84">
              <a:extLst>
                <a:ext uri="{FF2B5EF4-FFF2-40B4-BE49-F238E27FC236}">
                  <a16:creationId xmlns:a16="http://schemas.microsoft.com/office/drawing/2014/main" id="{4EFD34F0-CFFE-474B-9303-49739B7ADAD9}"/>
                </a:ext>
              </a:extLst>
            </p:cNvPr>
            <p:cNvSpPr/>
            <p:nvPr/>
          </p:nvSpPr>
          <p:spPr>
            <a:xfrm>
              <a:off x="3941902" y="5594365"/>
              <a:ext cx="1228863" cy="1263635"/>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8" name="Rectangle 87">
              <a:extLst>
                <a:ext uri="{FF2B5EF4-FFF2-40B4-BE49-F238E27FC236}">
                  <a16:creationId xmlns:a16="http://schemas.microsoft.com/office/drawing/2014/main" id="{EFE41022-B317-4436-B535-B32EF4C8510E}"/>
                </a:ext>
              </a:extLst>
            </p:cNvPr>
            <p:cNvSpPr/>
            <p:nvPr/>
          </p:nvSpPr>
          <p:spPr>
            <a:xfrm>
              <a:off x="66166" y="5594365"/>
              <a:ext cx="1228863" cy="1263635"/>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Rectangle 61">
              <a:extLst>
                <a:ext uri="{FF2B5EF4-FFF2-40B4-BE49-F238E27FC236}">
                  <a16:creationId xmlns:a16="http://schemas.microsoft.com/office/drawing/2014/main" id="{F372376E-F266-4941-8D75-5A06002752C0}"/>
                </a:ext>
              </a:extLst>
            </p:cNvPr>
            <p:cNvSpPr/>
            <p:nvPr/>
          </p:nvSpPr>
          <p:spPr>
            <a:xfrm>
              <a:off x="1389955" y="6553200"/>
              <a:ext cx="1140595" cy="381569"/>
            </a:xfrm>
            <a:prstGeom prst="rect">
              <a:avLst/>
            </a:prstGeom>
          </p:spPr>
          <p:txBody>
            <a:bodyPr wrap="square">
              <a:normAutofit fontScale="70000" lnSpcReduction="20000"/>
            </a:bodyPr>
            <a:lstStyle/>
            <a:p>
              <a:r>
                <a:rPr lang="en-US"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Mark Vinson</a:t>
              </a:r>
              <a:endParaRPr lang="en-US" dirty="0"/>
            </a:p>
          </p:txBody>
        </p:sp>
        <p:sp>
          <p:nvSpPr>
            <p:cNvPr id="91" name="Rectangle 90">
              <a:extLst>
                <a:ext uri="{FF2B5EF4-FFF2-40B4-BE49-F238E27FC236}">
                  <a16:creationId xmlns:a16="http://schemas.microsoft.com/office/drawing/2014/main" id="{71762442-6F9F-45D2-BCAE-836EB5B71E74}"/>
                </a:ext>
              </a:extLst>
            </p:cNvPr>
            <p:cNvSpPr/>
            <p:nvPr/>
          </p:nvSpPr>
          <p:spPr>
            <a:xfrm>
              <a:off x="98673" y="6552631"/>
              <a:ext cx="1155725" cy="381569"/>
            </a:xfrm>
            <a:prstGeom prst="rect">
              <a:avLst/>
            </a:prstGeom>
          </p:spPr>
          <p:txBody>
            <a:bodyPr wrap="square">
              <a:normAutofit fontScale="85000" lnSpcReduction="10000"/>
            </a:bodyPr>
            <a:lstStyle/>
            <a:p>
              <a:r>
                <a:rPr lang="en-US"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GL Fishers</a:t>
              </a:r>
              <a:endParaRPr lang="en-US" dirty="0"/>
            </a:p>
          </p:txBody>
        </p:sp>
        <p:sp>
          <p:nvSpPr>
            <p:cNvPr id="92" name="Rectangle 91">
              <a:extLst>
                <a:ext uri="{FF2B5EF4-FFF2-40B4-BE49-F238E27FC236}">
                  <a16:creationId xmlns:a16="http://schemas.microsoft.com/office/drawing/2014/main" id="{EA88BF78-A8DC-477F-B0CA-EEB1C991FD3A}"/>
                </a:ext>
              </a:extLst>
            </p:cNvPr>
            <p:cNvSpPr/>
            <p:nvPr/>
          </p:nvSpPr>
          <p:spPr>
            <a:xfrm>
              <a:off x="2684156" y="6477000"/>
              <a:ext cx="1158728" cy="381569"/>
            </a:xfrm>
            <a:prstGeom prst="rect">
              <a:avLst/>
            </a:prstGeom>
          </p:spPr>
          <p:txBody>
            <a:bodyPr wrap="square">
              <a:normAutofit/>
            </a:bodyPr>
            <a:lstStyle/>
            <a:p>
              <a:pPr algn="ctr"/>
              <a:r>
                <a:rPr lang="en-US"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Kiyi</a:t>
              </a:r>
              <a:endParaRPr lang="en-US" dirty="0"/>
            </a:p>
          </p:txBody>
        </p:sp>
        <p:sp>
          <p:nvSpPr>
            <p:cNvPr id="94" name="Rectangle 93">
              <a:extLst>
                <a:ext uri="{FF2B5EF4-FFF2-40B4-BE49-F238E27FC236}">
                  <a16:creationId xmlns:a16="http://schemas.microsoft.com/office/drawing/2014/main" id="{0423983B-D165-401B-8045-E451CC4F427C}"/>
                </a:ext>
              </a:extLst>
            </p:cNvPr>
            <p:cNvSpPr/>
            <p:nvPr/>
          </p:nvSpPr>
          <p:spPr>
            <a:xfrm>
              <a:off x="3938211" y="6552631"/>
              <a:ext cx="1232554" cy="381569"/>
            </a:xfrm>
            <a:prstGeom prst="rect">
              <a:avLst/>
            </a:prstGeom>
          </p:spPr>
          <p:txBody>
            <a:bodyPr wrap="square">
              <a:noAutofit/>
            </a:bodyPr>
            <a:lstStyle/>
            <a:p>
              <a:r>
                <a:rPr lang="en-US" sz="1200"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New York Deli’s</a:t>
              </a:r>
              <a:endParaRPr lang="en-US" sz="1200" dirty="0"/>
            </a:p>
          </p:txBody>
        </p:sp>
        <p:sp>
          <p:nvSpPr>
            <p:cNvPr id="95" name="Rectangle 94">
              <a:extLst>
                <a:ext uri="{FF2B5EF4-FFF2-40B4-BE49-F238E27FC236}">
                  <a16:creationId xmlns:a16="http://schemas.microsoft.com/office/drawing/2014/main" id="{1560C3CB-2C66-4AD6-B4EF-81003B35CA38}"/>
                </a:ext>
              </a:extLst>
            </p:cNvPr>
            <p:cNvSpPr/>
            <p:nvPr/>
          </p:nvSpPr>
          <p:spPr>
            <a:xfrm>
              <a:off x="5268821" y="6552631"/>
              <a:ext cx="1158849" cy="381569"/>
            </a:xfrm>
            <a:prstGeom prst="rect">
              <a:avLst/>
            </a:prstGeom>
          </p:spPr>
          <p:txBody>
            <a:bodyPr wrap="square">
              <a:normAutofit/>
            </a:bodyPr>
            <a:lstStyle/>
            <a:p>
              <a:pPr algn="ctr"/>
              <a:r>
                <a:rPr lang="en-US"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TNC</a:t>
              </a:r>
              <a:endParaRPr lang="en-US" dirty="0"/>
            </a:p>
          </p:txBody>
        </p:sp>
        <p:sp>
          <p:nvSpPr>
            <p:cNvPr id="96" name="Rectangle 95">
              <a:extLst>
                <a:ext uri="{FF2B5EF4-FFF2-40B4-BE49-F238E27FC236}">
                  <a16:creationId xmlns:a16="http://schemas.microsoft.com/office/drawing/2014/main" id="{999F26BF-FE34-4DAB-AD68-2974C992F116}"/>
                </a:ext>
              </a:extLst>
            </p:cNvPr>
            <p:cNvSpPr/>
            <p:nvPr/>
          </p:nvSpPr>
          <p:spPr>
            <a:xfrm>
              <a:off x="6548666" y="6552631"/>
              <a:ext cx="1186434" cy="381569"/>
            </a:xfrm>
            <a:prstGeom prst="rect">
              <a:avLst/>
            </a:prstGeom>
          </p:spPr>
          <p:txBody>
            <a:bodyPr wrap="square">
              <a:normAutofit fontScale="92500"/>
            </a:bodyPr>
            <a:lstStyle/>
            <a:p>
              <a:r>
                <a:rPr lang="en-US"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Lake Trout</a:t>
              </a:r>
              <a:endParaRPr lang="en-US" dirty="0"/>
            </a:p>
          </p:txBody>
        </p:sp>
        <p:sp>
          <p:nvSpPr>
            <p:cNvPr id="97" name="Rectangle 96">
              <a:extLst>
                <a:ext uri="{FF2B5EF4-FFF2-40B4-BE49-F238E27FC236}">
                  <a16:creationId xmlns:a16="http://schemas.microsoft.com/office/drawing/2014/main" id="{333413F0-60C1-4A28-B77C-D8798D1079F1}"/>
                </a:ext>
              </a:extLst>
            </p:cNvPr>
            <p:cNvSpPr/>
            <p:nvPr/>
          </p:nvSpPr>
          <p:spPr>
            <a:xfrm>
              <a:off x="7852643" y="6552631"/>
              <a:ext cx="1158009" cy="381569"/>
            </a:xfrm>
            <a:prstGeom prst="rect">
              <a:avLst/>
            </a:prstGeom>
          </p:spPr>
          <p:txBody>
            <a:bodyPr wrap="square">
              <a:normAutofit/>
            </a:bodyPr>
            <a:lstStyle/>
            <a:p>
              <a:pPr algn="ctr"/>
              <a:r>
                <a:rPr lang="en-US" i="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Mysis</a:t>
              </a:r>
              <a:endParaRPr lang="en-US" i="1" dirty="0"/>
            </a:p>
          </p:txBody>
        </p:sp>
        <p:pic>
          <p:nvPicPr>
            <p:cNvPr id="1030" name="Picture 6" descr="The Nature Conservancy">
              <a:extLst>
                <a:ext uri="{FF2B5EF4-FFF2-40B4-BE49-F238E27FC236}">
                  <a16:creationId xmlns:a16="http://schemas.microsoft.com/office/drawing/2014/main" id="{8ACEB802-6728-48FB-A4C8-3BB22CB3E12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46369" y="5641083"/>
              <a:ext cx="789178" cy="81532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descr="mysis.png">
              <a:extLst>
                <a:ext uri="{FF2B5EF4-FFF2-40B4-BE49-F238E27FC236}">
                  <a16:creationId xmlns:a16="http://schemas.microsoft.com/office/drawing/2014/main" id="{A59F60BE-92DA-441F-A376-4E3428C67BA2}"/>
                </a:ext>
              </a:extLst>
            </p:cNvPr>
            <p:cNvPicPr>
              <a:picLocks noChangeAspect="1"/>
            </p:cNvPicPr>
            <p:nvPr/>
          </p:nvPicPr>
          <p:blipFill>
            <a:blip r:embed="rId21" cstate="print"/>
            <a:stretch>
              <a:fillRect/>
            </a:stretch>
          </p:blipFill>
          <p:spPr>
            <a:xfrm rot="2790853">
              <a:off x="7839113" y="5452171"/>
              <a:ext cx="1133164" cy="1396119"/>
            </a:xfrm>
            <a:prstGeom prst="rect">
              <a:avLst/>
            </a:prstGeom>
          </p:spPr>
        </p:pic>
        <p:grpSp>
          <p:nvGrpSpPr>
            <p:cNvPr id="17" name="Group 16">
              <a:extLst>
                <a:ext uri="{FF2B5EF4-FFF2-40B4-BE49-F238E27FC236}">
                  <a16:creationId xmlns:a16="http://schemas.microsoft.com/office/drawing/2014/main" id="{FF8FD63C-CD15-4A27-AC8E-EE9872797FC6}"/>
                </a:ext>
              </a:extLst>
            </p:cNvPr>
            <p:cNvGrpSpPr/>
            <p:nvPr/>
          </p:nvGrpSpPr>
          <p:grpSpPr>
            <a:xfrm>
              <a:off x="8458200" y="5367923"/>
              <a:ext cx="533792" cy="189957"/>
              <a:chOff x="6405783" y="5145350"/>
              <a:chExt cx="870784" cy="277068"/>
            </a:xfrm>
          </p:grpSpPr>
          <p:sp>
            <p:nvSpPr>
              <p:cNvPr id="18" name="Flowchart: Merge 17">
                <a:extLst>
                  <a:ext uri="{FF2B5EF4-FFF2-40B4-BE49-F238E27FC236}">
                    <a16:creationId xmlns:a16="http://schemas.microsoft.com/office/drawing/2014/main" id="{F7706E67-DEDA-43B6-B9A4-67F32363A6FD}"/>
                  </a:ext>
                </a:extLst>
              </p:cNvPr>
              <p:cNvSpPr/>
              <p:nvPr/>
            </p:nvSpPr>
            <p:spPr>
              <a:xfrm rot="16200000">
                <a:off x="7024715" y="5178425"/>
                <a:ext cx="152306" cy="210916"/>
              </a:xfrm>
              <a:prstGeom prst="flowChartMerg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Flowchart: Merge 18">
                <a:extLst>
                  <a:ext uri="{FF2B5EF4-FFF2-40B4-BE49-F238E27FC236}">
                    <a16:creationId xmlns:a16="http://schemas.microsoft.com/office/drawing/2014/main" id="{2F9FEBAE-0873-4769-9A91-5632FCA8D322}"/>
                  </a:ext>
                </a:extLst>
              </p:cNvPr>
              <p:cNvSpPr/>
              <p:nvPr/>
            </p:nvSpPr>
            <p:spPr>
              <a:xfrm rot="5400000" flipH="1">
                <a:off x="6507744" y="5178425"/>
                <a:ext cx="152306" cy="210916"/>
              </a:xfrm>
              <a:prstGeom prst="flowChartMerg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ounded Rectangle 16">
                <a:extLst>
                  <a:ext uri="{FF2B5EF4-FFF2-40B4-BE49-F238E27FC236}">
                    <a16:creationId xmlns:a16="http://schemas.microsoft.com/office/drawing/2014/main" id="{0E44B944-A6C4-4BC1-A5BB-E97E753E7B64}"/>
                  </a:ext>
                </a:extLst>
              </p:cNvPr>
              <p:cNvSpPr/>
              <p:nvPr/>
            </p:nvSpPr>
            <p:spPr>
              <a:xfrm>
                <a:off x="6405783" y="5145350"/>
                <a:ext cx="870784" cy="277068"/>
              </a:xfrm>
              <a:prstGeom prst="round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1" name="Straight Connector 20">
                <a:extLst>
                  <a:ext uri="{FF2B5EF4-FFF2-40B4-BE49-F238E27FC236}">
                    <a16:creationId xmlns:a16="http://schemas.microsoft.com/office/drawing/2014/main" id="{42802465-18B7-49E3-B920-A9F012EDF6ED}"/>
                  </a:ext>
                </a:extLst>
              </p:cNvPr>
              <p:cNvCxnSpPr/>
              <p:nvPr/>
            </p:nvCxnSpPr>
            <p:spPr>
              <a:xfrm>
                <a:off x="6841175" y="5169483"/>
                <a:ext cx="546" cy="22880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138" name="Picture 137">
            <a:extLst>
              <a:ext uri="{FF2B5EF4-FFF2-40B4-BE49-F238E27FC236}">
                <a16:creationId xmlns:a16="http://schemas.microsoft.com/office/drawing/2014/main" id="{1E0D2494-FFC2-4C3F-89EF-5170D7D0AD24}"/>
              </a:ext>
            </a:extLst>
          </p:cNvPr>
          <p:cNvPicPr>
            <a:picLocks noChangeAspect="1"/>
          </p:cNvPicPr>
          <p:nvPr/>
        </p:nvPicPr>
        <p:blipFill>
          <a:blip r:embed="rId10"/>
          <a:stretch>
            <a:fillRect/>
          </a:stretch>
        </p:blipFill>
        <p:spPr>
          <a:xfrm>
            <a:off x="2129171" y="3279032"/>
            <a:ext cx="6506876" cy="523366"/>
          </a:xfrm>
          <a:prstGeom prst="rect">
            <a:avLst/>
          </a:prstGeom>
        </p:spPr>
      </p:pic>
      <p:sp>
        <p:nvSpPr>
          <p:cNvPr id="137" name="TextBox 136">
            <a:extLst>
              <a:ext uri="{FF2B5EF4-FFF2-40B4-BE49-F238E27FC236}">
                <a16:creationId xmlns:a16="http://schemas.microsoft.com/office/drawing/2014/main" id="{0DF32B27-A576-4204-A1FB-BCE3FEF0EB3A}"/>
              </a:ext>
            </a:extLst>
          </p:cNvPr>
          <p:cNvSpPr txBox="1"/>
          <p:nvPr/>
        </p:nvSpPr>
        <p:spPr>
          <a:xfrm>
            <a:off x="2113205" y="3353980"/>
            <a:ext cx="2237340" cy="369332"/>
          </a:xfrm>
          <a:prstGeom prst="rect">
            <a:avLst/>
          </a:prstGeom>
          <a:noFill/>
        </p:spPr>
        <p:txBody>
          <a:bodyPr wrap="square" rtlCol="0">
            <a:spAutoFit/>
          </a:bodyPr>
          <a:lstStyle/>
          <a:p>
            <a:r>
              <a:rPr lang="en-US" b="1" dirty="0"/>
              <a:t>Relationship Status</a:t>
            </a:r>
          </a:p>
        </p:txBody>
      </p:sp>
      <p:grpSp>
        <p:nvGrpSpPr>
          <p:cNvPr id="1029" name="Group 1028">
            <a:extLst>
              <a:ext uri="{FF2B5EF4-FFF2-40B4-BE49-F238E27FC236}">
                <a16:creationId xmlns:a16="http://schemas.microsoft.com/office/drawing/2014/main" id="{841716D1-0699-46CB-B99E-ED52593C5815}"/>
              </a:ext>
            </a:extLst>
          </p:cNvPr>
          <p:cNvGrpSpPr/>
          <p:nvPr/>
        </p:nvGrpSpPr>
        <p:grpSpPr>
          <a:xfrm>
            <a:off x="2057400" y="3810855"/>
            <a:ext cx="6842699" cy="1130477"/>
            <a:chOff x="2549685" y="3810855"/>
            <a:chExt cx="6842699" cy="1130477"/>
          </a:xfrm>
        </p:grpSpPr>
        <p:sp>
          <p:nvSpPr>
            <p:cNvPr id="123" name="Rectangle 122">
              <a:extLst>
                <a:ext uri="{FF2B5EF4-FFF2-40B4-BE49-F238E27FC236}">
                  <a16:creationId xmlns:a16="http://schemas.microsoft.com/office/drawing/2014/main" id="{DA837717-1082-48BF-B840-854A1CD303CD}"/>
                </a:ext>
              </a:extLst>
            </p:cNvPr>
            <p:cNvSpPr/>
            <p:nvPr/>
          </p:nvSpPr>
          <p:spPr>
            <a:xfrm>
              <a:off x="2549685" y="3810855"/>
              <a:ext cx="6578647" cy="108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DE18B4B5-E8E1-4470-BE17-0809B042332B}"/>
                </a:ext>
              </a:extLst>
            </p:cNvPr>
            <p:cNvSpPr txBox="1"/>
            <p:nvPr/>
          </p:nvSpPr>
          <p:spPr>
            <a:xfrm>
              <a:off x="2586656" y="3821894"/>
              <a:ext cx="1246175" cy="276999"/>
            </a:xfrm>
            <a:prstGeom prst="rect">
              <a:avLst/>
            </a:prstGeom>
            <a:solidFill>
              <a:schemeClr val="bg1"/>
            </a:solidFill>
          </p:spPr>
          <p:txBody>
            <a:bodyPr wrap="none" rtlCol="0">
              <a:spAutoFit/>
            </a:bodyPr>
            <a:lstStyle/>
            <a:p>
              <a:r>
                <a:rPr lang="en-US" sz="1200" b="1" dirty="0"/>
                <a:t>Family Members</a:t>
              </a:r>
            </a:p>
          </p:txBody>
        </p:sp>
        <p:pic>
          <p:nvPicPr>
            <p:cNvPr id="126" name="Picture 125">
              <a:extLst>
                <a:ext uri="{FF2B5EF4-FFF2-40B4-BE49-F238E27FC236}">
                  <a16:creationId xmlns:a16="http://schemas.microsoft.com/office/drawing/2014/main" id="{82E0E12D-528A-4417-ADCC-36394011F0B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21315631" flipH="1">
              <a:off x="2607788" y="3984872"/>
              <a:ext cx="1406513" cy="646376"/>
            </a:xfrm>
            <a:prstGeom prst="rect">
              <a:avLst/>
            </a:prstGeom>
          </p:spPr>
        </p:pic>
        <p:sp>
          <p:nvSpPr>
            <p:cNvPr id="127" name="TextBox 126">
              <a:extLst>
                <a:ext uri="{FF2B5EF4-FFF2-40B4-BE49-F238E27FC236}">
                  <a16:creationId xmlns:a16="http://schemas.microsoft.com/office/drawing/2014/main" id="{57D28F3D-1958-4807-A14A-3A764511301A}"/>
                </a:ext>
              </a:extLst>
            </p:cNvPr>
            <p:cNvSpPr txBox="1"/>
            <p:nvPr/>
          </p:nvSpPr>
          <p:spPr>
            <a:xfrm>
              <a:off x="2822877" y="4572000"/>
              <a:ext cx="892446" cy="369332"/>
            </a:xfrm>
            <a:prstGeom prst="rect">
              <a:avLst/>
            </a:prstGeom>
            <a:noFill/>
          </p:spPr>
          <p:txBody>
            <a:bodyPr wrap="square" rtlCol="0">
              <a:spAutoFit/>
            </a:bodyPr>
            <a:lstStyle/>
            <a:p>
              <a:r>
                <a:rPr lang="en-US" i="1" dirty="0"/>
                <a:t>Bloater</a:t>
              </a:r>
            </a:p>
          </p:txBody>
        </p:sp>
        <p:pic>
          <p:nvPicPr>
            <p:cNvPr id="133" name="Picture 21" descr="E:\Color Fish\Native fish\Kiyi.png">
              <a:extLst>
                <a:ext uri="{FF2B5EF4-FFF2-40B4-BE49-F238E27FC236}">
                  <a16:creationId xmlns:a16="http://schemas.microsoft.com/office/drawing/2014/main" id="{3A5D8467-7240-4B95-89BD-C52A3B38C0E5}"/>
                </a:ext>
              </a:extLst>
            </p:cNvPr>
            <p:cNvPicPr>
              <a:picLocks noChangeAspect="1" noChangeArrowheads="1"/>
            </p:cNvPicPr>
            <p:nvPr/>
          </p:nvPicPr>
          <p:blipFill>
            <a:blip r:embed="rId15" cstate="print"/>
            <a:srcRect b="28008"/>
            <a:stretch>
              <a:fillRect/>
            </a:stretch>
          </p:blipFill>
          <p:spPr bwMode="auto">
            <a:xfrm flipH="1">
              <a:off x="4193929" y="3963383"/>
              <a:ext cx="1636469" cy="682686"/>
            </a:xfrm>
            <a:prstGeom prst="rect">
              <a:avLst/>
            </a:prstGeom>
            <a:noFill/>
          </p:spPr>
        </p:pic>
        <p:sp>
          <p:nvSpPr>
            <p:cNvPr id="134" name="TextBox 133">
              <a:extLst>
                <a:ext uri="{FF2B5EF4-FFF2-40B4-BE49-F238E27FC236}">
                  <a16:creationId xmlns:a16="http://schemas.microsoft.com/office/drawing/2014/main" id="{A0723773-5352-40AF-B8FE-F1FA75C61502}"/>
                </a:ext>
              </a:extLst>
            </p:cNvPr>
            <p:cNvSpPr txBox="1"/>
            <p:nvPr/>
          </p:nvSpPr>
          <p:spPr>
            <a:xfrm>
              <a:off x="4813884" y="4572000"/>
              <a:ext cx="892446" cy="369332"/>
            </a:xfrm>
            <a:prstGeom prst="rect">
              <a:avLst/>
            </a:prstGeom>
            <a:noFill/>
          </p:spPr>
          <p:txBody>
            <a:bodyPr wrap="square" rtlCol="0">
              <a:spAutoFit/>
            </a:bodyPr>
            <a:lstStyle/>
            <a:p>
              <a:r>
                <a:rPr lang="en-US" i="1" dirty="0" err="1"/>
                <a:t>Kiyi</a:t>
              </a:r>
              <a:endParaRPr lang="en-US" i="1" dirty="0"/>
            </a:p>
          </p:txBody>
        </p:sp>
        <p:pic>
          <p:nvPicPr>
            <p:cNvPr id="135" name="Picture 134">
              <a:extLst>
                <a:ext uri="{FF2B5EF4-FFF2-40B4-BE49-F238E27FC236}">
                  <a16:creationId xmlns:a16="http://schemas.microsoft.com/office/drawing/2014/main" id="{198E8F9B-8390-4D72-9F80-29E5169AA01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21417447" flipH="1">
              <a:off x="7877088" y="3934823"/>
              <a:ext cx="1515296" cy="616779"/>
            </a:xfrm>
            <a:prstGeom prst="rect">
              <a:avLst/>
            </a:prstGeom>
          </p:spPr>
        </p:pic>
        <p:pic>
          <p:nvPicPr>
            <p:cNvPr id="136" name="Picture 135">
              <a:extLst>
                <a:ext uri="{FF2B5EF4-FFF2-40B4-BE49-F238E27FC236}">
                  <a16:creationId xmlns:a16="http://schemas.microsoft.com/office/drawing/2014/main" id="{51F8CDAB-3C9F-4CE0-8355-26BC9412982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21293922" flipH="1">
              <a:off x="6010026" y="3866846"/>
              <a:ext cx="1687435" cy="647504"/>
            </a:xfrm>
            <a:prstGeom prst="rect">
              <a:avLst/>
            </a:prstGeom>
          </p:spPr>
        </p:pic>
        <p:sp>
          <p:nvSpPr>
            <p:cNvPr id="139" name="TextBox 138">
              <a:extLst>
                <a:ext uri="{FF2B5EF4-FFF2-40B4-BE49-F238E27FC236}">
                  <a16:creationId xmlns:a16="http://schemas.microsoft.com/office/drawing/2014/main" id="{319E5045-8996-47CB-80DA-2E947F155BD9}"/>
                </a:ext>
              </a:extLst>
            </p:cNvPr>
            <p:cNvSpPr txBox="1"/>
            <p:nvPr/>
          </p:nvSpPr>
          <p:spPr>
            <a:xfrm>
              <a:off x="6319624" y="4572000"/>
              <a:ext cx="1127620" cy="369332"/>
            </a:xfrm>
            <a:prstGeom prst="rect">
              <a:avLst/>
            </a:prstGeom>
            <a:noFill/>
          </p:spPr>
          <p:txBody>
            <a:bodyPr wrap="square" rtlCol="0">
              <a:spAutoFit/>
            </a:bodyPr>
            <a:lstStyle/>
            <a:p>
              <a:r>
                <a:rPr lang="en-US" i="1" dirty="0" err="1"/>
                <a:t>Shortjaw</a:t>
              </a:r>
              <a:endParaRPr lang="en-US" i="1" dirty="0"/>
            </a:p>
          </p:txBody>
        </p:sp>
        <p:sp>
          <p:nvSpPr>
            <p:cNvPr id="140" name="TextBox 139">
              <a:extLst>
                <a:ext uri="{FF2B5EF4-FFF2-40B4-BE49-F238E27FC236}">
                  <a16:creationId xmlns:a16="http://schemas.microsoft.com/office/drawing/2014/main" id="{4538D1FD-5FB1-4F55-AB06-64769AE92C99}"/>
                </a:ext>
              </a:extLst>
            </p:cNvPr>
            <p:cNvSpPr txBox="1"/>
            <p:nvPr/>
          </p:nvSpPr>
          <p:spPr>
            <a:xfrm>
              <a:off x="8342441" y="4572000"/>
              <a:ext cx="995688" cy="369332"/>
            </a:xfrm>
            <a:prstGeom prst="rect">
              <a:avLst/>
            </a:prstGeom>
            <a:noFill/>
          </p:spPr>
          <p:txBody>
            <a:bodyPr wrap="square" rtlCol="0">
              <a:spAutoFit/>
            </a:bodyPr>
            <a:lstStyle/>
            <a:p>
              <a:r>
                <a:rPr lang="en-US" i="1" dirty="0"/>
                <a:t>Blackfin </a:t>
              </a:r>
            </a:p>
          </p:txBody>
        </p:sp>
      </p:grpSp>
      <p:sp>
        <p:nvSpPr>
          <p:cNvPr id="142" name="Rectangle 141">
            <a:extLst>
              <a:ext uri="{FF2B5EF4-FFF2-40B4-BE49-F238E27FC236}">
                <a16:creationId xmlns:a16="http://schemas.microsoft.com/office/drawing/2014/main" id="{4DEBCEBE-03D0-479D-818C-BDCF8EF73E22}"/>
              </a:ext>
            </a:extLst>
          </p:cNvPr>
          <p:cNvSpPr/>
          <p:nvPr/>
        </p:nvSpPr>
        <p:spPr>
          <a:xfrm>
            <a:off x="2118730" y="2906200"/>
            <a:ext cx="6506877" cy="33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5172880B-6A2A-4A81-BAF4-368A0CD8659D}"/>
              </a:ext>
            </a:extLst>
          </p:cNvPr>
          <p:cNvSpPr txBox="1"/>
          <p:nvPr/>
        </p:nvSpPr>
        <p:spPr>
          <a:xfrm>
            <a:off x="2113205" y="2874995"/>
            <a:ext cx="2758920" cy="369332"/>
          </a:xfrm>
          <a:prstGeom prst="rect">
            <a:avLst/>
          </a:prstGeom>
          <a:noFill/>
        </p:spPr>
        <p:txBody>
          <a:bodyPr wrap="square" rtlCol="0">
            <a:spAutoFit/>
          </a:bodyPr>
          <a:lstStyle/>
          <a:p>
            <a:r>
              <a:rPr lang="en-US" b="1" dirty="0"/>
              <a:t>Relationship with Ice Cover</a:t>
            </a:r>
          </a:p>
        </p:txBody>
      </p:sp>
      <p:graphicFrame>
        <p:nvGraphicFramePr>
          <p:cNvPr id="1025" name="Table 1024">
            <a:extLst>
              <a:ext uri="{FF2B5EF4-FFF2-40B4-BE49-F238E27FC236}">
                <a16:creationId xmlns:a16="http://schemas.microsoft.com/office/drawing/2014/main" id="{6E212A1E-21D6-4D82-A6D7-B7245EDE6D6A}"/>
              </a:ext>
            </a:extLst>
          </p:cNvPr>
          <p:cNvGraphicFramePr>
            <a:graphicFrameLocks noGrp="1"/>
          </p:cNvGraphicFramePr>
          <p:nvPr/>
        </p:nvGraphicFramePr>
        <p:xfrm>
          <a:off x="4954084" y="2092616"/>
          <a:ext cx="2758920" cy="1584960"/>
        </p:xfrm>
        <a:graphic>
          <a:graphicData uri="http://schemas.openxmlformats.org/drawingml/2006/table">
            <a:tbl>
              <a:tblPr firstRow="1" bandRow="1">
                <a:tableStyleId>{5C22544A-7EE6-4342-B048-85BDC9FD1C3A}</a:tableStyleId>
              </a:tblPr>
              <a:tblGrid>
                <a:gridCol w="2758920">
                  <a:extLst>
                    <a:ext uri="{9D8B030D-6E8A-4147-A177-3AD203B41FA5}">
                      <a16:colId xmlns:a16="http://schemas.microsoft.com/office/drawing/2014/main" val="3289613206"/>
                    </a:ext>
                  </a:extLst>
                </a:gridCol>
              </a:tblGrid>
              <a:tr h="370840">
                <a:tc>
                  <a:txBody>
                    <a:bodyPr/>
                    <a:lstStyle/>
                    <a:p>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Partnership</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82209377"/>
                  </a:ext>
                </a:extLst>
              </a:tr>
              <a:tr h="370840">
                <a:tc>
                  <a:txBody>
                    <a:bodyPr/>
                    <a:lstStyle/>
                    <a:p>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Separated</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5972530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Tahoma" panose="020B0604030504040204" pitchFamily="34" charset="0"/>
                          <a:ea typeface="Tahoma" panose="020B0604030504040204" pitchFamily="34" charset="0"/>
                          <a:cs typeface="Tahoma" panose="020B0604030504040204" pitchFamily="34" charset="0"/>
                        </a:rPr>
                        <a:t>Divorced</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5143113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Tahoma" panose="020B0604030504040204" pitchFamily="34" charset="0"/>
                          <a:ea typeface="Tahoma" panose="020B0604030504040204" pitchFamily="34" charset="0"/>
                          <a:cs typeface="Tahoma" panose="020B0604030504040204" pitchFamily="34" charset="0"/>
                        </a:rPr>
                        <a:t>It’s complicated</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07654737"/>
                  </a:ext>
                </a:extLst>
              </a:tr>
            </a:tbl>
          </a:graphicData>
        </a:graphic>
      </p:graphicFrame>
      <p:sp>
        <p:nvSpPr>
          <p:cNvPr id="144" name="Flowchart: Merge 143">
            <a:extLst>
              <a:ext uri="{FF2B5EF4-FFF2-40B4-BE49-F238E27FC236}">
                <a16:creationId xmlns:a16="http://schemas.microsoft.com/office/drawing/2014/main" id="{5B4D6ACD-6B58-4914-9C57-0DDD9FD4BAD5}"/>
              </a:ext>
            </a:extLst>
          </p:cNvPr>
          <p:cNvSpPr/>
          <p:nvPr/>
        </p:nvSpPr>
        <p:spPr>
          <a:xfrm rot="5400000">
            <a:off x="7234236" y="3352800"/>
            <a:ext cx="322611" cy="268111"/>
          </a:xfrm>
          <a:prstGeom prst="flowChartMerg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031" name="Picture 1030">
            <a:extLst>
              <a:ext uri="{FF2B5EF4-FFF2-40B4-BE49-F238E27FC236}">
                <a16:creationId xmlns:a16="http://schemas.microsoft.com/office/drawing/2014/main" id="{1C6EF2E1-925B-410D-9BEE-171F6ED731DD}"/>
              </a:ext>
            </a:extLst>
          </p:cNvPr>
          <p:cNvPicPr>
            <a:picLocks noChangeAspect="1"/>
          </p:cNvPicPr>
          <p:nvPr/>
        </p:nvPicPr>
        <p:blipFill>
          <a:blip r:embed="rId25"/>
          <a:stretch>
            <a:fillRect/>
          </a:stretch>
        </p:blipFill>
        <p:spPr>
          <a:xfrm>
            <a:off x="7758279" y="3495034"/>
            <a:ext cx="717013" cy="237077"/>
          </a:xfrm>
          <a:prstGeom prst="rect">
            <a:avLst/>
          </a:prstGeom>
        </p:spPr>
      </p:pic>
      <p:pic>
        <p:nvPicPr>
          <p:cNvPr id="1032" name="Picture 1031">
            <a:extLst>
              <a:ext uri="{FF2B5EF4-FFF2-40B4-BE49-F238E27FC236}">
                <a16:creationId xmlns:a16="http://schemas.microsoft.com/office/drawing/2014/main" id="{EFBB6046-4322-4B89-9408-117051DA61D6}"/>
              </a:ext>
            </a:extLst>
          </p:cNvPr>
          <p:cNvPicPr>
            <a:picLocks noChangeAspect="1"/>
          </p:cNvPicPr>
          <p:nvPr/>
        </p:nvPicPr>
        <p:blipFill>
          <a:blip r:embed="rId26"/>
          <a:stretch>
            <a:fillRect/>
          </a:stretch>
        </p:blipFill>
        <p:spPr>
          <a:xfrm>
            <a:off x="8502738" y="3484502"/>
            <a:ext cx="576208" cy="258141"/>
          </a:xfrm>
          <a:prstGeom prst="rect">
            <a:avLst/>
          </a:prstGeom>
        </p:spPr>
      </p:pic>
    </p:spTree>
    <p:extLst>
      <p:ext uri="{BB962C8B-B14F-4D97-AF65-F5344CB8AC3E}">
        <p14:creationId xmlns:p14="http://schemas.microsoft.com/office/powerpoint/2010/main" val="175446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197E30-1D5D-4A2B-9A75-E0F207AD0DF3}"/>
              </a:ext>
            </a:extLst>
          </p:cNvPr>
          <p:cNvSpPr/>
          <p:nvPr/>
        </p:nvSpPr>
        <p:spPr>
          <a:xfrm>
            <a:off x="0" y="101766"/>
            <a:ext cx="9144000" cy="110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tx1"/>
                </a:solidFill>
              </a:rPr>
              <a:t>Can we develop a model that identifies what factors underlie the variability in survival to age-1?</a:t>
            </a:r>
          </a:p>
        </p:txBody>
      </p:sp>
      <p:grpSp>
        <p:nvGrpSpPr>
          <p:cNvPr id="39" name="Group 38">
            <a:extLst>
              <a:ext uri="{FF2B5EF4-FFF2-40B4-BE49-F238E27FC236}">
                <a16:creationId xmlns:a16="http://schemas.microsoft.com/office/drawing/2014/main" id="{B8ABA276-59FE-4A7E-82CD-9C37EC845B27}"/>
              </a:ext>
            </a:extLst>
          </p:cNvPr>
          <p:cNvGrpSpPr/>
          <p:nvPr/>
        </p:nvGrpSpPr>
        <p:grpSpPr>
          <a:xfrm>
            <a:off x="1254856" y="1417342"/>
            <a:ext cx="6634287" cy="4602458"/>
            <a:chOff x="1448347" y="693550"/>
            <a:chExt cx="7702524" cy="5978600"/>
          </a:xfrm>
        </p:grpSpPr>
        <p:grpSp>
          <p:nvGrpSpPr>
            <p:cNvPr id="21" name="Group 20">
              <a:extLst>
                <a:ext uri="{FF2B5EF4-FFF2-40B4-BE49-F238E27FC236}">
                  <a16:creationId xmlns:a16="http://schemas.microsoft.com/office/drawing/2014/main" id="{A80DABA4-3AED-4138-9DC1-3B92957A097D}"/>
                </a:ext>
              </a:extLst>
            </p:cNvPr>
            <p:cNvGrpSpPr/>
            <p:nvPr/>
          </p:nvGrpSpPr>
          <p:grpSpPr>
            <a:xfrm>
              <a:off x="1605543" y="693550"/>
              <a:ext cx="5676996" cy="4810276"/>
              <a:chOff x="2613717" y="916496"/>
              <a:chExt cx="3974163" cy="3315573"/>
            </a:xfrm>
          </p:grpSpPr>
          <p:grpSp>
            <p:nvGrpSpPr>
              <p:cNvPr id="22" name="Group 21">
                <a:extLst>
                  <a:ext uri="{FF2B5EF4-FFF2-40B4-BE49-F238E27FC236}">
                    <a16:creationId xmlns:a16="http://schemas.microsoft.com/office/drawing/2014/main" id="{997A571B-E67B-47C2-9F83-226FA5631B7F}"/>
                  </a:ext>
                </a:extLst>
              </p:cNvPr>
              <p:cNvGrpSpPr/>
              <p:nvPr/>
            </p:nvGrpSpPr>
            <p:grpSpPr>
              <a:xfrm>
                <a:off x="2971054" y="1148040"/>
                <a:ext cx="3616826" cy="3084029"/>
                <a:chOff x="2916205" y="1143000"/>
                <a:chExt cx="3616825" cy="3084028"/>
              </a:xfrm>
            </p:grpSpPr>
            <p:grpSp>
              <p:nvGrpSpPr>
                <p:cNvPr id="26" name="Group 25">
                  <a:extLst>
                    <a:ext uri="{FF2B5EF4-FFF2-40B4-BE49-F238E27FC236}">
                      <a16:creationId xmlns:a16="http://schemas.microsoft.com/office/drawing/2014/main" id="{36C48011-0DA0-4998-93D6-19F35479BAA7}"/>
                    </a:ext>
                  </a:extLst>
                </p:cNvPr>
                <p:cNvGrpSpPr/>
                <p:nvPr/>
              </p:nvGrpSpPr>
              <p:grpSpPr>
                <a:xfrm>
                  <a:off x="2916205" y="1143000"/>
                  <a:ext cx="3616825" cy="3084028"/>
                  <a:chOff x="1424188" y="2408463"/>
                  <a:chExt cx="3616825" cy="3084028"/>
                </a:xfrm>
              </p:grpSpPr>
              <p:sp>
                <p:nvSpPr>
                  <p:cNvPr id="30" name="Oval 29">
                    <a:extLst>
                      <a:ext uri="{FF2B5EF4-FFF2-40B4-BE49-F238E27FC236}">
                        <a16:creationId xmlns:a16="http://schemas.microsoft.com/office/drawing/2014/main" id="{3D672A7F-D56B-410A-86D0-7A1ACB9C07CB}"/>
                      </a:ext>
                    </a:extLst>
                  </p:cNvPr>
                  <p:cNvSpPr/>
                  <p:nvPr/>
                </p:nvSpPr>
                <p:spPr>
                  <a:xfrm>
                    <a:off x="1797742" y="2819400"/>
                    <a:ext cx="2564842" cy="2609983"/>
                  </a:xfrm>
                  <a:prstGeom prst="ellipse">
                    <a:avLst/>
                  </a:prstGeom>
                  <a:noFill/>
                  <a:ln w="1270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Isosceles Triangle 30">
                    <a:extLst>
                      <a:ext uri="{FF2B5EF4-FFF2-40B4-BE49-F238E27FC236}">
                        <a16:creationId xmlns:a16="http://schemas.microsoft.com/office/drawing/2014/main" id="{65A4C99D-0F8F-4C94-954A-46D55D67761A}"/>
                      </a:ext>
                    </a:extLst>
                  </p:cNvPr>
                  <p:cNvSpPr/>
                  <p:nvPr/>
                </p:nvSpPr>
                <p:spPr>
                  <a:xfrm rot="10800000">
                    <a:off x="2014636" y="2408463"/>
                    <a:ext cx="2085909" cy="2041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Isosceles Triangle 31">
                    <a:extLst>
                      <a:ext uri="{FF2B5EF4-FFF2-40B4-BE49-F238E27FC236}">
                        <a16:creationId xmlns:a16="http://schemas.microsoft.com/office/drawing/2014/main" id="{26B68D26-3282-4400-A5EC-BEBE0C27AF72}"/>
                      </a:ext>
                    </a:extLst>
                  </p:cNvPr>
                  <p:cNvSpPr/>
                  <p:nvPr/>
                </p:nvSpPr>
                <p:spPr>
                  <a:xfrm rot="18244678">
                    <a:off x="2977521" y="3429000"/>
                    <a:ext cx="2085909" cy="2041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Isosceles Triangle 32">
                    <a:extLst>
                      <a:ext uri="{FF2B5EF4-FFF2-40B4-BE49-F238E27FC236}">
                        <a16:creationId xmlns:a16="http://schemas.microsoft.com/office/drawing/2014/main" id="{BE151D49-2066-4FC2-BF6F-7691A07DF5FD}"/>
                      </a:ext>
                    </a:extLst>
                  </p:cNvPr>
                  <p:cNvSpPr/>
                  <p:nvPr/>
                </p:nvSpPr>
                <p:spPr>
                  <a:xfrm rot="3189107">
                    <a:off x="1519041" y="3553022"/>
                    <a:ext cx="1561267" cy="17509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Isosceles Triangle 26">
                  <a:extLst>
                    <a:ext uri="{FF2B5EF4-FFF2-40B4-BE49-F238E27FC236}">
                      <a16:creationId xmlns:a16="http://schemas.microsoft.com/office/drawing/2014/main" id="{7C2D2590-D626-4548-AACD-1B6475A7063F}"/>
                    </a:ext>
                  </a:extLst>
                </p:cNvPr>
                <p:cNvSpPr/>
                <p:nvPr/>
              </p:nvSpPr>
              <p:spPr>
                <a:xfrm rot="11139659">
                  <a:off x="5627202" y="2590800"/>
                  <a:ext cx="381000" cy="38100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Isosceles Triangle 27">
                  <a:extLst>
                    <a:ext uri="{FF2B5EF4-FFF2-40B4-BE49-F238E27FC236}">
                      <a16:creationId xmlns:a16="http://schemas.microsoft.com/office/drawing/2014/main" id="{B832D846-DD22-4B4F-836C-D10B059D8C98}"/>
                    </a:ext>
                  </a:extLst>
                </p:cNvPr>
                <p:cNvSpPr/>
                <p:nvPr/>
              </p:nvSpPr>
              <p:spPr>
                <a:xfrm rot="19384593">
                  <a:off x="3542622" y="3628642"/>
                  <a:ext cx="381000" cy="38100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Isosceles Triangle 28">
                  <a:extLst>
                    <a:ext uri="{FF2B5EF4-FFF2-40B4-BE49-F238E27FC236}">
                      <a16:creationId xmlns:a16="http://schemas.microsoft.com/office/drawing/2014/main" id="{DABB6995-839C-437B-BC9E-AFE5D9A29450}"/>
                    </a:ext>
                  </a:extLst>
                </p:cNvPr>
                <p:cNvSpPr/>
                <p:nvPr/>
              </p:nvSpPr>
              <p:spPr>
                <a:xfrm rot="2733961">
                  <a:off x="3591222" y="1605759"/>
                  <a:ext cx="381000" cy="38100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pic>
            <p:nvPicPr>
              <p:cNvPr id="23" name="Picture 22" descr="baby fish.png">
                <a:extLst>
                  <a:ext uri="{FF2B5EF4-FFF2-40B4-BE49-F238E27FC236}">
                    <a16:creationId xmlns:a16="http://schemas.microsoft.com/office/drawing/2014/main" id="{1CD30127-C53D-4DAC-93EF-ED589C8482A6}"/>
                  </a:ext>
                </a:extLst>
              </p:cNvPr>
              <p:cNvPicPr>
                <a:picLocks noChangeAspect="1"/>
              </p:cNvPicPr>
              <p:nvPr/>
            </p:nvPicPr>
            <p:blipFill>
              <a:blip r:embed="rId2" cstate="print"/>
              <a:stretch>
                <a:fillRect/>
              </a:stretch>
            </p:blipFill>
            <p:spPr>
              <a:xfrm rot="11156065" flipH="1" flipV="1">
                <a:off x="2613717" y="2962192"/>
                <a:ext cx="1040820" cy="197997"/>
              </a:xfrm>
              <a:prstGeom prst="rect">
                <a:avLst/>
              </a:prstGeom>
              <a:scene3d>
                <a:camera prst="orthographicFront">
                  <a:rot lat="10800000" lon="10799978" rev="46"/>
                </a:camera>
                <a:lightRig rig="threePt" dir="t"/>
              </a:scene3d>
            </p:spPr>
          </p:pic>
          <p:pic>
            <p:nvPicPr>
              <p:cNvPr id="24" name="Picture 23" descr="baby fish.png">
                <a:extLst>
                  <a:ext uri="{FF2B5EF4-FFF2-40B4-BE49-F238E27FC236}">
                    <a16:creationId xmlns:a16="http://schemas.microsoft.com/office/drawing/2014/main" id="{534EBA66-5426-42F7-9AD7-996E9E121068}"/>
                  </a:ext>
                </a:extLst>
              </p:cNvPr>
              <p:cNvPicPr>
                <a:picLocks noChangeAspect="1"/>
              </p:cNvPicPr>
              <p:nvPr/>
            </p:nvPicPr>
            <p:blipFill>
              <a:blip r:embed="rId2" cstate="print"/>
              <a:stretch>
                <a:fillRect/>
              </a:stretch>
            </p:blipFill>
            <p:spPr>
              <a:xfrm rot="10042039" flipH="1" flipV="1">
                <a:off x="3061970" y="3320789"/>
                <a:ext cx="1040821" cy="197997"/>
              </a:xfrm>
              <a:prstGeom prst="rect">
                <a:avLst/>
              </a:prstGeom>
              <a:scene3d>
                <a:camera prst="orthographicFront">
                  <a:rot lat="10800000" lon="10799978" rev="46"/>
                </a:camera>
                <a:lightRig rig="threePt" dir="t"/>
              </a:scene3d>
            </p:spPr>
          </p:pic>
          <p:pic>
            <p:nvPicPr>
              <p:cNvPr id="25" name="Picture 24">
                <a:extLst>
                  <a:ext uri="{FF2B5EF4-FFF2-40B4-BE49-F238E27FC236}">
                    <a16:creationId xmlns:a16="http://schemas.microsoft.com/office/drawing/2014/main" id="{5A512CA9-AF15-4781-B277-6372E3528CFD}"/>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477651" y="916496"/>
                <a:ext cx="2277267" cy="920160"/>
              </a:xfrm>
              <a:prstGeom prst="rect">
                <a:avLst/>
              </a:prstGeom>
              <a:scene3d>
                <a:camera prst="orthographicFront">
                  <a:rot lat="8" lon="10799999" rev="21599904"/>
                </a:camera>
                <a:lightRig rig="threePt" dir="t"/>
              </a:scene3d>
            </p:spPr>
          </p:pic>
        </p:grpSp>
        <p:sp>
          <p:nvSpPr>
            <p:cNvPr id="34" name="Oval 33">
              <a:extLst>
                <a:ext uri="{FF2B5EF4-FFF2-40B4-BE49-F238E27FC236}">
                  <a16:creationId xmlns:a16="http://schemas.microsoft.com/office/drawing/2014/main" id="{3DF7F4C9-B8EA-4095-A1F5-1B5445ECC1D6}"/>
                </a:ext>
              </a:extLst>
            </p:cNvPr>
            <p:cNvSpPr/>
            <p:nvPr/>
          </p:nvSpPr>
          <p:spPr>
            <a:xfrm>
              <a:off x="5710993" y="3815973"/>
              <a:ext cx="1137027" cy="1137027"/>
            </a:xfrm>
            <a:prstGeom prst="ellipse">
              <a:avLst/>
            </a:prstGeom>
            <a:blipFill>
              <a:blip r:embed="rId5" cstate="print">
                <a:extLst>
                  <a:ext uri="{BEBA8EAE-BF5A-486C-A8C5-ECC9F3942E4B}">
                    <a14:imgProps xmlns:a14="http://schemas.microsoft.com/office/drawing/2010/main">
                      <a14:imgLayer r:embed="rId6">
                        <a14:imgEffect>
                          <a14:colorTemperature colorTemp="8800"/>
                        </a14:imgEffect>
                        <a14:imgEffect>
                          <a14:brightnessContrast bright="-12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9D497373-F5C4-4C2A-9FBF-112F0B572C2A}"/>
                </a:ext>
              </a:extLst>
            </p:cNvPr>
            <p:cNvSpPr txBox="1"/>
            <p:nvPr/>
          </p:nvSpPr>
          <p:spPr>
            <a:xfrm>
              <a:off x="6171198" y="1119238"/>
              <a:ext cx="2979673" cy="1319348"/>
            </a:xfrm>
            <a:prstGeom prst="rect">
              <a:avLst/>
            </a:prstGeom>
            <a:noFill/>
          </p:spPr>
          <p:txBody>
            <a:bodyPr wrap="square" rtlCol="0">
              <a:spAutoFit/>
            </a:bodyPr>
            <a:lstStyle/>
            <a:p>
              <a:r>
                <a:rPr lang="en-US" sz="2000" dirty="0"/>
                <a:t>Adult Spawning</a:t>
              </a:r>
            </a:p>
            <a:p>
              <a:pPr marL="285750" indent="-285750">
                <a:buFont typeface="Arial" panose="020B0604020202020204" pitchFamily="34" charset="0"/>
                <a:buChar char="•"/>
              </a:pPr>
              <a:r>
                <a:rPr lang="en-US" sz="2000" dirty="0"/>
                <a:t>Population size</a:t>
              </a:r>
            </a:p>
            <a:p>
              <a:pPr marL="285750" indent="-285750">
                <a:buFont typeface="Arial" panose="020B0604020202020204" pitchFamily="34" charset="0"/>
                <a:buChar char="•"/>
              </a:pPr>
              <a:r>
                <a:rPr lang="en-US" sz="2000" dirty="0"/>
                <a:t>Health / fecundity</a:t>
              </a:r>
            </a:p>
          </p:txBody>
        </p:sp>
        <p:sp>
          <p:nvSpPr>
            <p:cNvPr id="37" name="TextBox 36">
              <a:extLst>
                <a:ext uri="{FF2B5EF4-FFF2-40B4-BE49-F238E27FC236}">
                  <a16:creationId xmlns:a16="http://schemas.microsoft.com/office/drawing/2014/main" id="{83E4C872-5FA6-4B3F-A3AC-6F345C4E106D}"/>
                </a:ext>
              </a:extLst>
            </p:cNvPr>
            <p:cNvSpPr txBox="1"/>
            <p:nvPr/>
          </p:nvSpPr>
          <p:spPr>
            <a:xfrm>
              <a:off x="5694344" y="4953001"/>
              <a:ext cx="2105144" cy="1719149"/>
            </a:xfrm>
            <a:prstGeom prst="rect">
              <a:avLst/>
            </a:prstGeom>
            <a:noFill/>
          </p:spPr>
          <p:txBody>
            <a:bodyPr wrap="none" rtlCol="0">
              <a:spAutoFit/>
            </a:bodyPr>
            <a:lstStyle/>
            <a:p>
              <a:r>
                <a:rPr lang="en-US" sz="2000" dirty="0"/>
                <a:t>Egg Incubation</a:t>
              </a:r>
            </a:p>
            <a:p>
              <a:pPr marL="285750" indent="-285750">
                <a:buFont typeface="Arial" panose="020B0604020202020204" pitchFamily="34" charset="0"/>
                <a:buChar char="•"/>
              </a:pPr>
              <a:r>
                <a:rPr lang="en-US" sz="2000" dirty="0"/>
                <a:t>Ice Cover</a:t>
              </a:r>
            </a:p>
            <a:p>
              <a:pPr marL="285750" indent="-285750">
                <a:buFont typeface="Arial" panose="020B0604020202020204" pitchFamily="34" charset="0"/>
                <a:buChar char="•"/>
              </a:pPr>
              <a:r>
                <a:rPr lang="en-US" sz="2000" dirty="0"/>
                <a:t>Temperature</a:t>
              </a:r>
            </a:p>
            <a:p>
              <a:pPr marL="285750" indent="-285750">
                <a:buFont typeface="Arial" panose="020B0604020202020204" pitchFamily="34" charset="0"/>
                <a:buChar char="•"/>
              </a:pPr>
              <a:r>
                <a:rPr lang="en-US" sz="2000" dirty="0"/>
                <a:t>Predation</a:t>
              </a:r>
            </a:p>
          </p:txBody>
        </p:sp>
        <p:sp>
          <p:nvSpPr>
            <p:cNvPr id="38" name="TextBox 37">
              <a:extLst>
                <a:ext uri="{FF2B5EF4-FFF2-40B4-BE49-F238E27FC236}">
                  <a16:creationId xmlns:a16="http://schemas.microsoft.com/office/drawing/2014/main" id="{E2B64C40-CF3C-4627-B2B2-9BD6D41FBF70}"/>
                </a:ext>
              </a:extLst>
            </p:cNvPr>
            <p:cNvSpPr txBox="1"/>
            <p:nvPr/>
          </p:nvSpPr>
          <p:spPr>
            <a:xfrm>
              <a:off x="1448347" y="4586886"/>
              <a:ext cx="2105144" cy="1719149"/>
            </a:xfrm>
            <a:prstGeom prst="rect">
              <a:avLst/>
            </a:prstGeom>
            <a:noFill/>
          </p:spPr>
          <p:txBody>
            <a:bodyPr wrap="none" rtlCol="0">
              <a:spAutoFit/>
            </a:bodyPr>
            <a:lstStyle/>
            <a:p>
              <a:r>
                <a:rPr lang="en-US" sz="2000" dirty="0"/>
                <a:t>Larval stage</a:t>
              </a:r>
            </a:p>
            <a:p>
              <a:pPr marL="285750" indent="-285750">
                <a:buFont typeface="Arial" panose="020B0604020202020204" pitchFamily="34" charset="0"/>
                <a:buChar char="•"/>
              </a:pPr>
              <a:r>
                <a:rPr lang="en-US" sz="2000" dirty="0"/>
                <a:t>Growth</a:t>
              </a:r>
            </a:p>
            <a:p>
              <a:pPr marL="285750" indent="-285750">
                <a:buFont typeface="Arial" panose="020B0604020202020204" pitchFamily="34" charset="0"/>
                <a:buChar char="•"/>
              </a:pPr>
              <a:r>
                <a:rPr lang="en-US" sz="2000" dirty="0"/>
                <a:t>Predation</a:t>
              </a:r>
            </a:p>
            <a:p>
              <a:pPr marL="285750" indent="-285750">
                <a:buFont typeface="Arial" panose="020B0604020202020204" pitchFamily="34" charset="0"/>
                <a:buChar char="•"/>
              </a:pPr>
              <a:r>
                <a:rPr lang="en-US" sz="2000" dirty="0"/>
                <a:t>Temperature</a:t>
              </a:r>
            </a:p>
          </p:txBody>
        </p:sp>
      </p:grpSp>
    </p:spTree>
    <p:extLst>
      <p:ext uri="{BB962C8B-B14F-4D97-AF65-F5344CB8AC3E}">
        <p14:creationId xmlns:p14="http://schemas.microsoft.com/office/powerpoint/2010/main" val="117870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EFEEF-8530-4403-AEF8-3D91DF4A8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38" y="2072235"/>
            <a:ext cx="8572500" cy="4640736"/>
          </a:xfrm>
          <a:prstGeom prst="rect">
            <a:avLst/>
          </a:prstGeom>
        </p:spPr>
      </p:pic>
      <p:sp>
        <p:nvSpPr>
          <p:cNvPr id="36" name="Text Box 2">
            <a:extLst>
              <a:ext uri="{FF2B5EF4-FFF2-40B4-BE49-F238E27FC236}">
                <a16:creationId xmlns:a16="http://schemas.microsoft.com/office/drawing/2014/main" id="{D03DC866-D569-4234-AB2C-B7AB3EAB7D2B}"/>
              </a:ext>
            </a:extLst>
          </p:cNvPr>
          <p:cNvSpPr txBox="1">
            <a:spLocks noChangeArrowheads="1"/>
          </p:cNvSpPr>
          <p:nvPr/>
        </p:nvSpPr>
        <p:spPr bwMode="auto">
          <a:xfrm>
            <a:off x="-22514" y="0"/>
            <a:ext cx="9166514" cy="523220"/>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eaLnBrk="1" hangingPunct="1"/>
            <a:r>
              <a:rPr lang="en-US" sz="2800" b="0" dirty="0">
                <a:latin typeface="+mn-lt"/>
              </a:rPr>
              <a:t> Lake Superior </a:t>
            </a:r>
            <a:r>
              <a:rPr lang="en-US" sz="2800" b="0" dirty="0" err="1">
                <a:latin typeface="+mn-lt"/>
              </a:rPr>
              <a:t>Ciscoe</a:t>
            </a:r>
            <a:r>
              <a:rPr lang="en-US" sz="2800" b="0" dirty="0">
                <a:latin typeface="+mn-lt"/>
              </a:rPr>
              <a:t> age-1 Recruitment Predictive Model</a:t>
            </a:r>
          </a:p>
        </p:txBody>
      </p:sp>
      <p:sp>
        <p:nvSpPr>
          <p:cNvPr id="5" name="Rectangle 4">
            <a:extLst>
              <a:ext uri="{FF2B5EF4-FFF2-40B4-BE49-F238E27FC236}">
                <a16:creationId xmlns:a16="http://schemas.microsoft.com/office/drawing/2014/main" id="{AB2D4DF8-115F-47EC-94E0-B26F932A11CD}"/>
              </a:ext>
            </a:extLst>
          </p:cNvPr>
          <p:cNvSpPr/>
          <p:nvPr/>
        </p:nvSpPr>
        <p:spPr>
          <a:xfrm>
            <a:off x="6096000" y="1905000"/>
            <a:ext cx="1905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6750CAF-943C-4729-850E-75EEA7FB5BB1}"/>
              </a:ext>
            </a:extLst>
          </p:cNvPr>
          <p:cNvSpPr txBox="1"/>
          <p:nvPr/>
        </p:nvSpPr>
        <p:spPr>
          <a:xfrm>
            <a:off x="0" y="6550223"/>
            <a:ext cx="4089581" cy="307777"/>
          </a:xfrm>
          <a:prstGeom prst="rect">
            <a:avLst/>
          </a:prstGeom>
          <a:noFill/>
        </p:spPr>
        <p:txBody>
          <a:bodyPr wrap="none" rtlCol="0">
            <a:spAutoFit/>
          </a:bodyPr>
          <a:lstStyle/>
          <a:p>
            <a:r>
              <a:rPr lang="en-US" sz="1400" dirty="0"/>
              <a:t>Data from USGS Lake Superior nearshore fish surveys</a:t>
            </a:r>
          </a:p>
        </p:txBody>
      </p:sp>
      <p:graphicFrame>
        <p:nvGraphicFramePr>
          <p:cNvPr id="33" name="Table 32">
            <a:extLst>
              <a:ext uri="{FF2B5EF4-FFF2-40B4-BE49-F238E27FC236}">
                <a16:creationId xmlns:a16="http://schemas.microsoft.com/office/drawing/2014/main" id="{A4DD39D3-4D1A-470E-B965-C86225CB7749}"/>
              </a:ext>
            </a:extLst>
          </p:cNvPr>
          <p:cNvGraphicFramePr>
            <a:graphicFrameLocks noGrp="1"/>
          </p:cNvGraphicFramePr>
          <p:nvPr>
            <p:extLst>
              <p:ext uri="{D42A27DB-BD31-4B8C-83A1-F6EECF244321}">
                <p14:modId xmlns:p14="http://schemas.microsoft.com/office/powerpoint/2010/main" val="1049882146"/>
              </p:ext>
            </p:extLst>
          </p:nvPr>
        </p:nvGraphicFramePr>
        <p:xfrm>
          <a:off x="395570" y="635353"/>
          <a:ext cx="3694011" cy="1250264"/>
        </p:xfrm>
        <a:graphic>
          <a:graphicData uri="http://schemas.openxmlformats.org/drawingml/2006/table">
            <a:tbl>
              <a:tblPr firstRow="1" bandRow="1">
                <a:tableStyleId>{2D5ABB26-0587-4C30-8999-92F81FD0307C}</a:tableStyleId>
              </a:tblPr>
              <a:tblGrid>
                <a:gridCol w="1528467">
                  <a:extLst>
                    <a:ext uri="{9D8B030D-6E8A-4147-A177-3AD203B41FA5}">
                      <a16:colId xmlns:a16="http://schemas.microsoft.com/office/drawing/2014/main" val="1694686663"/>
                    </a:ext>
                  </a:extLst>
                </a:gridCol>
                <a:gridCol w="775702">
                  <a:extLst>
                    <a:ext uri="{9D8B030D-6E8A-4147-A177-3AD203B41FA5}">
                      <a16:colId xmlns:a16="http://schemas.microsoft.com/office/drawing/2014/main" val="1048015378"/>
                    </a:ext>
                  </a:extLst>
                </a:gridCol>
                <a:gridCol w="1389842">
                  <a:extLst>
                    <a:ext uri="{9D8B030D-6E8A-4147-A177-3AD203B41FA5}">
                      <a16:colId xmlns:a16="http://schemas.microsoft.com/office/drawing/2014/main" val="1737966002"/>
                    </a:ext>
                  </a:extLst>
                </a:gridCol>
              </a:tblGrid>
              <a:tr h="312566">
                <a:tc>
                  <a:txBody>
                    <a:bodyPr/>
                    <a:lstStyle/>
                    <a:p>
                      <a:r>
                        <a:rPr lang="en-US" sz="1200" b="1" dirty="0"/>
                        <a:t>Recruitment 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t>Years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b="1" dirty="0"/>
                        <a:t>Index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7229473"/>
                  </a:ext>
                </a:extLst>
              </a:tr>
              <a:tr h="312566">
                <a:tc>
                  <a:txBody>
                    <a:bodyPr/>
                    <a:lstStyle/>
                    <a:p>
                      <a:r>
                        <a:rPr lang="en-US" sz="1200" b="1" dirty="0"/>
                        <a:t>None-Low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sz="1200" b="1" dirty="0"/>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1" dirty="0"/>
                        <a:t>&lt;2 fish / 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58641"/>
                  </a:ext>
                </a:extLst>
              </a:tr>
              <a:tr h="312566">
                <a:tc>
                  <a:txBody>
                    <a:bodyPr/>
                    <a:lstStyle/>
                    <a:p>
                      <a:r>
                        <a:rPr lang="en-US" sz="1200" b="1" dirty="0"/>
                        <a:t>Measurable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a:r>
                        <a:rPr lang="en-US" sz="1200" b="1"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1" dirty="0"/>
                        <a:t>3-33 fish / 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9051413"/>
                  </a:ext>
                </a:extLst>
              </a:tr>
              <a:tr h="312566">
                <a:tc>
                  <a:txBody>
                    <a:bodyPr/>
                    <a:lstStyle/>
                    <a:p>
                      <a:r>
                        <a:rPr lang="en-US" sz="1200" b="1" dirty="0">
                          <a:solidFill>
                            <a:schemeClr val="tx1"/>
                          </a:solidFill>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00"/>
                    </a:solidFill>
                  </a:tcPr>
                </a:tc>
                <a:tc>
                  <a:txBody>
                    <a:bodyPr/>
                    <a:lstStyle/>
                    <a:p>
                      <a:pPr algn="ctr"/>
                      <a:r>
                        <a:rPr lang="en-US" sz="1200" b="1"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1" dirty="0"/>
                        <a:t>68-750 fish / 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9728553"/>
                  </a:ext>
                </a:extLst>
              </a:tr>
            </a:tbl>
          </a:graphicData>
        </a:graphic>
      </p:graphicFrame>
      <p:sp>
        <p:nvSpPr>
          <p:cNvPr id="2" name="Rectangle 1">
            <a:extLst>
              <a:ext uri="{FF2B5EF4-FFF2-40B4-BE49-F238E27FC236}">
                <a16:creationId xmlns:a16="http://schemas.microsoft.com/office/drawing/2014/main" id="{DE861B46-CC63-4F83-8599-06CE0EF497D9}"/>
              </a:ext>
            </a:extLst>
          </p:cNvPr>
          <p:cNvSpPr/>
          <p:nvPr/>
        </p:nvSpPr>
        <p:spPr>
          <a:xfrm>
            <a:off x="5743365" y="2545085"/>
            <a:ext cx="2830571" cy="2484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F278215-38D0-4350-A431-B5C8A18FA126}"/>
              </a:ext>
            </a:extLst>
          </p:cNvPr>
          <p:cNvGrpSpPr/>
          <p:nvPr/>
        </p:nvGrpSpPr>
        <p:grpSpPr>
          <a:xfrm>
            <a:off x="4724400" y="837505"/>
            <a:ext cx="4075954" cy="4089169"/>
            <a:chOff x="2648410" y="2667000"/>
            <a:chExt cx="4075954" cy="4089169"/>
          </a:xfrm>
        </p:grpSpPr>
        <p:sp>
          <p:nvSpPr>
            <p:cNvPr id="8" name="Oval 7">
              <a:extLst>
                <a:ext uri="{FF2B5EF4-FFF2-40B4-BE49-F238E27FC236}">
                  <a16:creationId xmlns:a16="http://schemas.microsoft.com/office/drawing/2014/main" id="{04B6584D-31F5-425D-B554-FA0E34AD80DE}"/>
                </a:ext>
              </a:extLst>
            </p:cNvPr>
            <p:cNvSpPr/>
            <p:nvPr/>
          </p:nvSpPr>
          <p:spPr>
            <a:xfrm>
              <a:off x="2648410" y="2667000"/>
              <a:ext cx="3533191" cy="958051"/>
            </a:xfrm>
            <a:prstGeom prst="ellipse">
              <a:avLst/>
            </a:prstGeom>
            <a:gradFill>
              <a:gsLst>
                <a:gs pos="98000">
                  <a:srgbClr val="00FFFF"/>
                </a:gs>
                <a:gs pos="50000">
                  <a:srgbClr val="FFCCFF"/>
                </a:gs>
                <a:gs pos="36000">
                  <a:schemeClr val="accent2"/>
                </a:gs>
              </a:gsLst>
              <a:path path="circle">
                <a:fillToRect l="100000" t="10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Possible factors explaining recruitment</a:t>
              </a:r>
            </a:p>
          </p:txBody>
        </p:sp>
        <p:cxnSp>
          <p:nvCxnSpPr>
            <p:cNvPr id="10" name="Straight Arrow Connector 9">
              <a:extLst>
                <a:ext uri="{FF2B5EF4-FFF2-40B4-BE49-F238E27FC236}">
                  <a16:creationId xmlns:a16="http://schemas.microsoft.com/office/drawing/2014/main" id="{77F9A00B-1DF2-4AAD-9127-286A3CD1D1F1}"/>
                </a:ext>
              </a:extLst>
            </p:cNvPr>
            <p:cNvCxnSpPr>
              <a:cxnSpLocks/>
              <a:stCxn id="8" idx="4"/>
            </p:cNvCxnSpPr>
            <p:nvPr/>
          </p:nvCxnSpPr>
          <p:spPr>
            <a:xfrm flipH="1">
              <a:off x="3553242" y="3625052"/>
              <a:ext cx="861764" cy="739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C28254F-2045-436C-859B-E4DA258EFEAA}"/>
                </a:ext>
              </a:extLst>
            </p:cNvPr>
            <p:cNvSpPr/>
            <p:nvPr/>
          </p:nvSpPr>
          <p:spPr>
            <a:xfrm>
              <a:off x="2722790" y="4437443"/>
              <a:ext cx="1247390" cy="820361"/>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low</a:t>
              </a:r>
            </a:p>
          </p:txBody>
        </p:sp>
        <p:sp>
          <p:nvSpPr>
            <p:cNvPr id="12" name="Oval 11">
              <a:extLst>
                <a:ext uri="{FF2B5EF4-FFF2-40B4-BE49-F238E27FC236}">
                  <a16:creationId xmlns:a16="http://schemas.microsoft.com/office/drawing/2014/main" id="{9BA2072E-5347-4F44-A0A6-919A47BC436D}"/>
                </a:ext>
              </a:extLst>
            </p:cNvPr>
            <p:cNvSpPr/>
            <p:nvPr/>
          </p:nvSpPr>
          <p:spPr>
            <a:xfrm>
              <a:off x="4662662" y="4437443"/>
              <a:ext cx="1247390" cy="820361"/>
            </a:xfrm>
            <a:prstGeom prst="ellipse">
              <a:avLst/>
            </a:prstGeom>
            <a:gradFill flip="none" rotWithShape="1">
              <a:gsLst>
                <a:gs pos="63000">
                  <a:srgbClr val="FFCCFF"/>
                </a:gs>
                <a:gs pos="49000">
                  <a:schemeClr val="accent2"/>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medium &amp; high</a:t>
              </a:r>
            </a:p>
          </p:txBody>
        </p:sp>
        <p:cxnSp>
          <p:nvCxnSpPr>
            <p:cNvPr id="13" name="Straight Arrow Connector 12">
              <a:extLst>
                <a:ext uri="{FF2B5EF4-FFF2-40B4-BE49-F238E27FC236}">
                  <a16:creationId xmlns:a16="http://schemas.microsoft.com/office/drawing/2014/main" id="{98F675F8-0600-4CA4-8ED7-8D442F2F3838}"/>
                </a:ext>
              </a:extLst>
            </p:cNvPr>
            <p:cNvCxnSpPr>
              <a:cxnSpLocks/>
            </p:cNvCxnSpPr>
            <p:nvPr/>
          </p:nvCxnSpPr>
          <p:spPr>
            <a:xfrm>
              <a:off x="4382713" y="3634169"/>
              <a:ext cx="861764" cy="739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3CB7416-A51C-414C-AC98-3828B572988A}"/>
                </a:ext>
              </a:extLst>
            </p:cNvPr>
            <p:cNvSpPr txBox="1"/>
            <p:nvPr/>
          </p:nvSpPr>
          <p:spPr>
            <a:xfrm>
              <a:off x="3995115" y="3627487"/>
              <a:ext cx="771237" cy="307777"/>
            </a:xfrm>
            <a:prstGeom prst="rect">
              <a:avLst/>
            </a:prstGeom>
            <a:solidFill>
              <a:srgbClr val="FFFF00"/>
            </a:solidFill>
          </p:spPr>
          <p:txBody>
            <a:bodyPr wrap="none" rtlCol="0">
              <a:spAutoFit/>
            </a:bodyPr>
            <a:lstStyle/>
            <a:p>
              <a:r>
                <a:rPr lang="en-US" sz="1400" dirty="0"/>
                <a:t>Factor 1</a:t>
              </a:r>
            </a:p>
          </p:txBody>
        </p:sp>
        <p:sp>
          <p:nvSpPr>
            <p:cNvPr id="15" name="TextBox 14">
              <a:extLst>
                <a:ext uri="{FF2B5EF4-FFF2-40B4-BE49-F238E27FC236}">
                  <a16:creationId xmlns:a16="http://schemas.microsoft.com/office/drawing/2014/main" id="{89ACFECC-07AC-492F-A0A1-8CC85778B293}"/>
                </a:ext>
              </a:extLst>
            </p:cNvPr>
            <p:cNvSpPr txBox="1"/>
            <p:nvPr/>
          </p:nvSpPr>
          <p:spPr>
            <a:xfrm>
              <a:off x="3329326" y="3868331"/>
              <a:ext cx="491225" cy="369332"/>
            </a:xfrm>
            <a:prstGeom prst="rect">
              <a:avLst/>
            </a:prstGeom>
            <a:noFill/>
          </p:spPr>
          <p:txBody>
            <a:bodyPr wrap="none" rtlCol="0">
              <a:spAutoFit/>
            </a:bodyPr>
            <a:lstStyle/>
            <a:p>
              <a:r>
                <a:rPr lang="en-US" dirty="0"/>
                <a:t>yes</a:t>
              </a:r>
            </a:p>
          </p:txBody>
        </p:sp>
        <p:sp>
          <p:nvSpPr>
            <p:cNvPr id="16" name="TextBox 15">
              <a:extLst>
                <a:ext uri="{FF2B5EF4-FFF2-40B4-BE49-F238E27FC236}">
                  <a16:creationId xmlns:a16="http://schemas.microsoft.com/office/drawing/2014/main" id="{DD5362E9-C420-46B2-B8DD-583D4AADDF90}"/>
                </a:ext>
              </a:extLst>
            </p:cNvPr>
            <p:cNvSpPr txBox="1"/>
            <p:nvPr/>
          </p:nvSpPr>
          <p:spPr>
            <a:xfrm>
              <a:off x="4986016" y="3864769"/>
              <a:ext cx="428322" cy="369332"/>
            </a:xfrm>
            <a:prstGeom prst="rect">
              <a:avLst/>
            </a:prstGeom>
            <a:noFill/>
          </p:spPr>
          <p:txBody>
            <a:bodyPr wrap="none" rtlCol="0">
              <a:spAutoFit/>
            </a:bodyPr>
            <a:lstStyle/>
            <a:p>
              <a:r>
                <a:rPr lang="en-US" dirty="0"/>
                <a:t>no</a:t>
              </a:r>
            </a:p>
          </p:txBody>
        </p:sp>
        <p:grpSp>
          <p:nvGrpSpPr>
            <p:cNvPr id="17" name="Group 16">
              <a:extLst>
                <a:ext uri="{FF2B5EF4-FFF2-40B4-BE49-F238E27FC236}">
                  <a16:creationId xmlns:a16="http://schemas.microsoft.com/office/drawing/2014/main" id="{7D3DFE69-EB0A-46DE-B1F4-60D48203FD52}"/>
                </a:ext>
              </a:extLst>
            </p:cNvPr>
            <p:cNvGrpSpPr/>
            <p:nvPr/>
          </p:nvGrpSpPr>
          <p:grpSpPr>
            <a:xfrm>
              <a:off x="3738628" y="5935807"/>
              <a:ext cx="2985736" cy="820362"/>
              <a:chOff x="3495805" y="4944352"/>
              <a:chExt cx="4757641" cy="1011384"/>
            </a:xfrm>
          </p:grpSpPr>
          <p:sp>
            <p:nvSpPr>
              <p:cNvPr id="23" name="Oval 22">
                <a:extLst>
                  <a:ext uri="{FF2B5EF4-FFF2-40B4-BE49-F238E27FC236}">
                    <a16:creationId xmlns:a16="http://schemas.microsoft.com/office/drawing/2014/main" id="{EDDFDFAD-12D6-4CA5-B179-041C265A0C33}"/>
                  </a:ext>
                </a:extLst>
              </p:cNvPr>
              <p:cNvSpPr/>
              <p:nvPr/>
            </p:nvSpPr>
            <p:spPr>
              <a:xfrm>
                <a:off x="3495805" y="4944352"/>
                <a:ext cx="1987659" cy="1011383"/>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medium</a:t>
                </a:r>
              </a:p>
            </p:txBody>
          </p:sp>
          <p:sp>
            <p:nvSpPr>
              <p:cNvPr id="24" name="Oval 23">
                <a:extLst>
                  <a:ext uri="{FF2B5EF4-FFF2-40B4-BE49-F238E27FC236}">
                    <a16:creationId xmlns:a16="http://schemas.microsoft.com/office/drawing/2014/main" id="{F1652983-EB96-4308-8557-9D2755CFA136}"/>
                  </a:ext>
                </a:extLst>
              </p:cNvPr>
              <p:cNvSpPr/>
              <p:nvPr/>
            </p:nvSpPr>
            <p:spPr>
              <a:xfrm>
                <a:off x="6265786" y="4944353"/>
                <a:ext cx="1987660" cy="1011383"/>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high</a:t>
                </a:r>
              </a:p>
            </p:txBody>
          </p:sp>
        </p:grpSp>
        <p:cxnSp>
          <p:nvCxnSpPr>
            <p:cNvPr id="18" name="Straight Arrow Connector 17">
              <a:extLst>
                <a:ext uri="{FF2B5EF4-FFF2-40B4-BE49-F238E27FC236}">
                  <a16:creationId xmlns:a16="http://schemas.microsoft.com/office/drawing/2014/main" id="{E5A8C6FA-DCD5-46D5-A543-0924C73BC450}"/>
                </a:ext>
              </a:extLst>
            </p:cNvPr>
            <p:cNvCxnSpPr>
              <a:cxnSpLocks/>
            </p:cNvCxnSpPr>
            <p:nvPr/>
          </p:nvCxnSpPr>
          <p:spPr>
            <a:xfrm flipH="1">
              <a:off x="4813595" y="5281420"/>
              <a:ext cx="499154" cy="654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507523E-4945-4FF8-A54E-3FB3B69522C8}"/>
                </a:ext>
              </a:extLst>
            </p:cNvPr>
            <p:cNvCxnSpPr>
              <a:cxnSpLocks/>
            </p:cNvCxnSpPr>
            <p:nvPr/>
          </p:nvCxnSpPr>
          <p:spPr>
            <a:xfrm>
              <a:off x="5310246" y="5288825"/>
              <a:ext cx="446162" cy="646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7C82F2-208F-496F-BA17-EFDFAF8E73CA}"/>
                </a:ext>
              </a:extLst>
            </p:cNvPr>
            <p:cNvSpPr txBox="1"/>
            <p:nvPr/>
          </p:nvSpPr>
          <p:spPr>
            <a:xfrm>
              <a:off x="4458660" y="5508298"/>
              <a:ext cx="491225" cy="369332"/>
            </a:xfrm>
            <a:prstGeom prst="rect">
              <a:avLst/>
            </a:prstGeom>
            <a:noFill/>
          </p:spPr>
          <p:txBody>
            <a:bodyPr wrap="none" rtlCol="0">
              <a:spAutoFit/>
            </a:bodyPr>
            <a:lstStyle/>
            <a:p>
              <a:r>
                <a:rPr lang="en-US" dirty="0"/>
                <a:t>yes</a:t>
              </a:r>
            </a:p>
          </p:txBody>
        </p:sp>
        <p:sp>
          <p:nvSpPr>
            <p:cNvPr id="21" name="TextBox 20">
              <a:extLst>
                <a:ext uri="{FF2B5EF4-FFF2-40B4-BE49-F238E27FC236}">
                  <a16:creationId xmlns:a16="http://schemas.microsoft.com/office/drawing/2014/main" id="{982CEEF2-31A2-431D-8586-35D674BA2761}"/>
                </a:ext>
              </a:extLst>
            </p:cNvPr>
            <p:cNvSpPr txBox="1"/>
            <p:nvPr/>
          </p:nvSpPr>
          <p:spPr>
            <a:xfrm>
              <a:off x="5630761" y="5508298"/>
              <a:ext cx="428322" cy="369332"/>
            </a:xfrm>
            <a:prstGeom prst="rect">
              <a:avLst/>
            </a:prstGeom>
            <a:noFill/>
          </p:spPr>
          <p:txBody>
            <a:bodyPr wrap="none" rtlCol="0">
              <a:spAutoFit/>
            </a:bodyPr>
            <a:lstStyle/>
            <a:p>
              <a:r>
                <a:rPr lang="en-US" dirty="0"/>
                <a:t>no</a:t>
              </a:r>
            </a:p>
          </p:txBody>
        </p:sp>
        <p:sp>
          <p:nvSpPr>
            <p:cNvPr id="22" name="TextBox 21">
              <a:extLst>
                <a:ext uri="{FF2B5EF4-FFF2-40B4-BE49-F238E27FC236}">
                  <a16:creationId xmlns:a16="http://schemas.microsoft.com/office/drawing/2014/main" id="{A0F2518E-FB51-46FD-81DD-820D4381DFC9}"/>
                </a:ext>
              </a:extLst>
            </p:cNvPr>
            <p:cNvSpPr txBox="1"/>
            <p:nvPr/>
          </p:nvSpPr>
          <p:spPr>
            <a:xfrm>
              <a:off x="4909866" y="5269015"/>
              <a:ext cx="771237" cy="307777"/>
            </a:xfrm>
            <a:prstGeom prst="rect">
              <a:avLst/>
            </a:prstGeom>
            <a:solidFill>
              <a:srgbClr val="FFFF00"/>
            </a:solidFill>
          </p:spPr>
          <p:txBody>
            <a:bodyPr wrap="none" rtlCol="0">
              <a:spAutoFit/>
            </a:bodyPr>
            <a:lstStyle/>
            <a:p>
              <a:r>
                <a:rPr lang="en-US" sz="1400" dirty="0"/>
                <a:t>Factor 2</a:t>
              </a:r>
            </a:p>
          </p:txBody>
        </p:sp>
      </p:grpSp>
    </p:spTree>
    <p:extLst>
      <p:ext uri="{BB962C8B-B14F-4D97-AF65-F5344CB8AC3E}">
        <p14:creationId xmlns:p14="http://schemas.microsoft.com/office/powerpoint/2010/main" val="317674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2BF474B-D20F-49AC-9645-D82A907D5B91}"/>
              </a:ext>
            </a:extLst>
          </p:cNvPr>
          <p:cNvGrpSpPr/>
          <p:nvPr/>
        </p:nvGrpSpPr>
        <p:grpSpPr>
          <a:xfrm>
            <a:off x="1317805" y="3722205"/>
            <a:ext cx="6405562" cy="3200400"/>
            <a:chOff x="1295400" y="3671071"/>
            <a:chExt cx="6405562" cy="3200400"/>
          </a:xfrm>
        </p:grpSpPr>
        <p:pic>
          <p:nvPicPr>
            <p:cNvPr id="14" name="Picture 13">
              <a:extLst>
                <a:ext uri="{FF2B5EF4-FFF2-40B4-BE49-F238E27FC236}">
                  <a16:creationId xmlns:a16="http://schemas.microsoft.com/office/drawing/2014/main" id="{1932456C-3906-40B8-9412-C60291238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0162" y="3671071"/>
              <a:ext cx="6400800" cy="3200400"/>
            </a:xfrm>
            <a:prstGeom prst="rect">
              <a:avLst/>
            </a:prstGeom>
          </p:spPr>
        </p:pic>
        <p:sp>
          <p:nvSpPr>
            <p:cNvPr id="112" name="TextBox 111">
              <a:extLst>
                <a:ext uri="{FF2B5EF4-FFF2-40B4-BE49-F238E27FC236}">
                  <a16:creationId xmlns:a16="http://schemas.microsoft.com/office/drawing/2014/main" id="{0B30AD57-7482-426D-AA90-866A500C86D2}"/>
                </a:ext>
              </a:extLst>
            </p:cNvPr>
            <p:cNvSpPr txBox="1"/>
            <p:nvPr/>
          </p:nvSpPr>
          <p:spPr>
            <a:xfrm>
              <a:off x="1295400" y="3759432"/>
              <a:ext cx="3782099" cy="264998"/>
            </a:xfrm>
            <a:prstGeom prst="rect">
              <a:avLst/>
            </a:prstGeom>
            <a:noFill/>
          </p:spPr>
          <p:txBody>
            <a:bodyPr wrap="square" rtlCol="0">
              <a:noAutofit/>
            </a:bodyPr>
            <a:lstStyle/>
            <a:p>
              <a:r>
                <a:rPr lang="en-US" sz="1600" dirty="0">
                  <a:latin typeface="Arial" panose="020B0604020202020204" pitchFamily="34" charset="0"/>
                  <a:cs typeface="Arial" panose="020B0604020202020204" pitchFamily="34" charset="0"/>
                </a:rPr>
                <a:t>Typical </a:t>
              </a:r>
              <a:r>
                <a:rPr lang="en-US" sz="1600" dirty="0" err="1">
                  <a:latin typeface="Arial" panose="020B0604020202020204" pitchFamily="34" charset="0"/>
                  <a:cs typeface="Arial" panose="020B0604020202020204" pitchFamily="34" charset="0"/>
                </a:rPr>
                <a:t>lakewide</a:t>
              </a:r>
              <a:r>
                <a:rPr lang="en-US" sz="1600" dirty="0">
                  <a:latin typeface="Arial" panose="020B0604020202020204" pitchFamily="34" charset="0"/>
                  <a:cs typeface="Arial" panose="020B0604020202020204" pitchFamily="34" charset="0"/>
                </a:rPr>
                <a:t> 15% January ice cover</a:t>
              </a:r>
            </a:p>
          </p:txBody>
        </p:sp>
      </p:grpSp>
      <p:sp>
        <p:nvSpPr>
          <p:cNvPr id="269" name="Text Box 2">
            <a:extLst>
              <a:ext uri="{FF2B5EF4-FFF2-40B4-BE49-F238E27FC236}">
                <a16:creationId xmlns:a16="http://schemas.microsoft.com/office/drawing/2014/main" id="{897AC0DB-D279-4BD2-B2F3-7DD3E7E2B13E}"/>
              </a:ext>
            </a:extLst>
          </p:cNvPr>
          <p:cNvSpPr txBox="1">
            <a:spLocks noChangeArrowheads="1"/>
          </p:cNvSpPr>
          <p:nvPr/>
        </p:nvSpPr>
        <p:spPr bwMode="auto">
          <a:xfrm>
            <a:off x="-22514" y="0"/>
            <a:ext cx="9166514" cy="954107"/>
          </a:xfrm>
          <a:prstGeom prst="rect">
            <a:avLst/>
          </a:prstGeom>
          <a:solidFill>
            <a:schemeClr val="accent1">
              <a:lumMod val="60000"/>
              <a:lumOff val="40000"/>
              <a:alpha val="70000"/>
            </a:schemeClr>
          </a:solidFill>
          <a:ln>
            <a:noFill/>
          </a:ln>
          <a:effectLst/>
        </p:spPr>
        <p:txBody>
          <a:bodyPr wrap="square">
            <a:spAutoFit/>
          </a:bodyP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r>
              <a:rPr lang="en-US" sz="2800" b="0" dirty="0">
                <a:latin typeface="+mn-lt"/>
              </a:rPr>
              <a:t> Causal Factors Influencing Cisco Recruitment</a:t>
            </a:r>
          </a:p>
          <a:p>
            <a:pPr algn="l" eaLnBrk="1" hangingPunct="1"/>
            <a:r>
              <a:rPr lang="en-US" sz="2800" b="0" dirty="0">
                <a:latin typeface="+mn-lt"/>
              </a:rPr>
              <a:t> </a:t>
            </a:r>
            <a:r>
              <a:rPr lang="en-US" sz="2000" b="0" dirty="0">
                <a:latin typeface="+mn-lt"/>
              </a:rPr>
              <a:t>Regression tree analysis of the annual recruitment index over 38 years</a:t>
            </a:r>
          </a:p>
        </p:txBody>
      </p:sp>
      <p:grpSp>
        <p:nvGrpSpPr>
          <p:cNvPr id="17" name="Group 16">
            <a:extLst>
              <a:ext uri="{FF2B5EF4-FFF2-40B4-BE49-F238E27FC236}">
                <a16:creationId xmlns:a16="http://schemas.microsoft.com/office/drawing/2014/main" id="{4BD3C8C2-BD8D-4227-B4F1-972A2E2E4E9C}"/>
              </a:ext>
            </a:extLst>
          </p:cNvPr>
          <p:cNvGrpSpPr/>
          <p:nvPr/>
        </p:nvGrpSpPr>
        <p:grpSpPr>
          <a:xfrm>
            <a:off x="419496" y="1066800"/>
            <a:ext cx="8163502" cy="880258"/>
            <a:chOff x="419496" y="1066800"/>
            <a:chExt cx="8163502" cy="880258"/>
          </a:xfrm>
        </p:grpSpPr>
        <p:grpSp>
          <p:nvGrpSpPr>
            <p:cNvPr id="15" name="Group 14">
              <a:extLst>
                <a:ext uri="{FF2B5EF4-FFF2-40B4-BE49-F238E27FC236}">
                  <a16:creationId xmlns:a16="http://schemas.microsoft.com/office/drawing/2014/main" id="{1C88CFF3-FF39-4DD6-8793-6EBBBBC428D4}"/>
                </a:ext>
              </a:extLst>
            </p:cNvPr>
            <p:cNvGrpSpPr/>
            <p:nvPr/>
          </p:nvGrpSpPr>
          <p:grpSpPr>
            <a:xfrm>
              <a:off x="419496" y="1526727"/>
              <a:ext cx="418704" cy="384110"/>
              <a:chOff x="457200" y="1526727"/>
              <a:chExt cx="418704" cy="384110"/>
            </a:xfrm>
          </p:grpSpPr>
          <p:sp>
            <p:nvSpPr>
              <p:cNvPr id="6" name="Oval 5">
                <a:extLst>
                  <a:ext uri="{FF2B5EF4-FFF2-40B4-BE49-F238E27FC236}">
                    <a16:creationId xmlns:a16="http://schemas.microsoft.com/office/drawing/2014/main" id="{50ED4A6B-3D73-457E-9015-813F2761D9F1}"/>
                  </a:ext>
                </a:extLst>
              </p:cNvPr>
              <p:cNvSpPr/>
              <p:nvPr/>
            </p:nvSpPr>
            <p:spPr>
              <a:xfrm>
                <a:off x="475729" y="1526727"/>
                <a:ext cx="365760" cy="36576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60103C-F5C3-4F9B-9CC6-1148EFAB478D}"/>
                  </a:ext>
                </a:extLst>
              </p:cNvPr>
              <p:cNvSpPr/>
              <p:nvPr/>
            </p:nvSpPr>
            <p:spPr>
              <a:xfrm>
                <a:off x="457200" y="1541505"/>
                <a:ext cx="418704" cy="369332"/>
              </a:xfrm>
              <a:prstGeom prst="rect">
                <a:avLst/>
              </a:prstGeom>
            </p:spPr>
            <p:txBody>
              <a:bodyPr wrap="none">
                <a:spAutoFit/>
              </a:bodyPr>
              <a:lstStyle/>
              <a:p>
                <a:r>
                  <a:rPr lang="en-US" dirty="0"/>
                  <a:t>19</a:t>
                </a:r>
              </a:p>
            </p:txBody>
          </p:sp>
        </p:grpSp>
        <p:grpSp>
          <p:nvGrpSpPr>
            <p:cNvPr id="18" name="Group 17">
              <a:extLst>
                <a:ext uri="{FF2B5EF4-FFF2-40B4-BE49-F238E27FC236}">
                  <a16:creationId xmlns:a16="http://schemas.microsoft.com/office/drawing/2014/main" id="{2D66C495-3CEC-4405-87B3-4D944E15FA4D}"/>
                </a:ext>
              </a:extLst>
            </p:cNvPr>
            <p:cNvGrpSpPr/>
            <p:nvPr/>
          </p:nvGrpSpPr>
          <p:grpSpPr>
            <a:xfrm>
              <a:off x="904079" y="1523325"/>
              <a:ext cx="2025379" cy="423733"/>
              <a:chOff x="904079" y="1523325"/>
              <a:chExt cx="2025379" cy="423733"/>
            </a:xfrm>
          </p:grpSpPr>
          <p:sp>
            <p:nvSpPr>
              <p:cNvPr id="156" name="Oval 155">
                <a:extLst>
                  <a:ext uri="{FF2B5EF4-FFF2-40B4-BE49-F238E27FC236}">
                    <a16:creationId xmlns:a16="http://schemas.microsoft.com/office/drawing/2014/main" id="{47803FC8-3A3C-4A60-87B2-8E9A8ADF8F1D}"/>
                  </a:ext>
                </a:extLst>
              </p:cNvPr>
              <p:cNvSpPr/>
              <p:nvPr/>
            </p:nvSpPr>
            <p:spPr>
              <a:xfrm>
                <a:off x="904079"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F0AE6D52-DED3-4E4B-BEA6-482FF8F70D83}"/>
                  </a:ext>
                </a:extLst>
              </p:cNvPr>
              <p:cNvSpPr/>
              <p:nvPr/>
            </p:nvSpPr>
            <p:spPr>
              <a:xfrm>
                <a:off x="904079"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074DE04-31AB-4C71-AA40-B15709C0BDED}"/>
                  </a:ext>
                </a:extLst>
              </p:cNvPr>
              <p:cNvSpPr/>
              <p:nvPr/>
            </p:nvSpPr>
            <p:spPr>
              <a:xfrm>
                <a:off x="1134636"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5F658484-59FE-4B3E-9561-62B1117BF913}"/>
                  </a:ext>
                </a:extLst>
              </p:cNvPr>
              <p:cNvSpPr/>
              <p:nvPr/>
            </p:nvSpPr>
            <p:spPr>
              <a:xfrm>
                <a:off x="1365193"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74B2B61-565B-4B18-B3A3-E5041861640A}"/>
                  </a:ext>
                </a:extLst>
              </p:cNvPr>
              <p:cNvSpPr/>
              <p:nvPr/>
            </p:nvSpPr>
            <p:spPr>
              <a:xfrm>
                <a:off x="1365193"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B7A6967-FF1C-4D1B-B69F-1638009AA2ED}"/>
                  </a:ext>
                </a:extLst>
              </p:cNvPr>
              <p:cNvSpPr/>
              <p:nvPr/>
            </p:nvSpPr>
            <p:spPr>
              <a:xfrm>
                <a:off x="1595750"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9C56BCE-A1E1-4AED-8950-06CF73C67F61}"/>
                  </a:ext>
                </a:extLst>
              </p:cNvPr>
              <p:cNvSpPr/>
              <p:nvPr/>
            </p:nvSpPr>
            <p:spPr>
              <a:xfrm>
                <a:off x="1826307"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4F996D5B-C1D0-4FA0-B3E8-75FEC03AFBBD}"/>
                  </a:ext>
                </a:extLst>
              </p:cNvPr>
              <p:cNvSpPr/>
              <p:nvPr/>
            </p:nvSpPr>
            <p:spPr>
              <a:xfrm>
                <a:off x="2056864"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BF0F088-CF11-489C-8B56-3F70282CA56C}"/>
                  </a:ext>
                </a:extLst>
              </p:cNvPr>
              <p:cNvSpPr/>
              <p:nvPr/>
            </p:nvSpPr>
            <p:spPr>
              <a:xfrm>
                <a:off x="1595750"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D0ED05DE-0016-4AE3-9616-D8F2EF7C5C3C}"/>
                  </a:ext>
                </a:extLst>
              </p:cNvPr>
              <p:cNvSpPr/>
              <p:nvPr/>
            </p:nvSpPr>
            <p:spPr>
              <a:xfrm>
                <a:off x="1826307"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D623B73-2D13-41FE-8AC9-9FA6D3ADC3AE}"/>
                  </a:ext>
                </a:extLst>
              </p:cNvPr>
              <p:cNvSpPr/>
              <p:nvPr/>
            </p:nvSpPr>
            <p:spPr>
              <a:xfrm>
                <a:off x="2056864"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0426E61-8CB6-40E8-BFF4-7F4E320D07E2}"/>
                  </a:ext>
                </a:extLst>
              </p:cNvPr>
              <p:cNvSpPr/>
              <p:nvPr/>
            </p:nvSpPr>
            <p:spPr>
              <a:xfrm>
                <a:off x="1134636"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618D6525-9C30-45A4-BAC0-4632C94420D2}"/>
                  </a:ext>
                </a:extLst>
              </p:cNvPr>
              <p:cNvSpPr/>
              <p:nvPr/>
            </p:nvSpPr>
            <p:spPr>
              <a:xfrm>
                <a:off x="2289378"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A011AE0-A522-4B29-B1BC-0C1407379C74}"/>
                  </a:ext>
                </a:extLst>
              </p:cNvPr>
              <p:cNvSpPr/>
              <p:nvPr/>
            </p:nvSpPr>
            <p:spPr>
              <a:xfrm>
                <a:off x="2517978" y="152332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76F038FA-45EF-47C8-9AFA-2B89041E2D82}"/>
                  </a:ext>
                </a:extLst>
              </p:cNvPr>
              <p:cNvSpPr/>
              <p:nvPr/>
            </p:nvSpPr>
            <p:spPr>
              <a:xfrm>
                <a:off x="2289378"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35D6270-0FCF-4D11-BD49-55744A4FF328}"/>
                  </a:ext>
                </a:extLst>
              </p:cNvPr>
              <p:cNvSpPr/>
              <p:nvPr/>
            </p:nvSpPr>
            <p:spPr>
              <a:xfrm>
                <a:off x="2517978"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34DED47-7135-4C5D-87F5-407E1B36503E}"/>
                  </a:ext>
                </a:extLst>
              </p:cNvPr>
              <p:cNvSpPr/>
              <p:nvPr/>
            </p:nvSpPr>
            <p:spPr>
              <a:xfrm>
                <a:off x="2746578" y="176417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E34DE8E-4F81-4DD2-9901-BD8BE1FB13DC}"/>
                </a:ext>
              </a:extLst>
            </p:cNvPr>
            <p:cNvGrpSpPr/>
            <p:nvPr/>
          </p:nvGrpSpPr>
          <p:grpSpPr>
            <a:xfrm>
              <a:off x="4408948" y="1523325"/>
              <a:ext cx="1318148" cy="423733"/>
              <a:chOff x="4408948" y="1523325"/>
              <a:chExt cx="1318148" cy="423733"/>
            </a:xfrm>
            <a:solidFill>
              <a:srgbClr val="FFCCFF"/>
            </a:solidFill>
          </p:grpSpPr>
          <p:sp>
            <p:nvSpPr>
              <p:cNvPr id="174" name="Oval 173">
                <a:extLst>
                  <a:ext uri="{FF2B5EF4-FFF2-40B4-BE49-F238E27FC236}">
                    <a16:creationId xmlns:a16="http://schemas.microsoft.com/office/drawing/2014/main" id="{22A65598-208A-438A-92B8-5CE5892F69E4}"/>
                  </a:ext>
                </a:extLst>
              </p:cNvPr>
              <p:cNvSpPr/>
              <p:nvPr/>
            </p:nvSpPr>
            <p:spPr>
              <a:xfrm>
                <a:off x="4408948"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F198D26-9510-4B7F-BFE1-78F077FE3240}"/>
                  </a:ext>
                </a:extLst>
              </p:cNvPr>
              <p:cNvSpPr/>
              <p:nvPr/>
            </p:nvSpPr>
            <p:spPr>
              <a:xfrm>
                <a:off x="4408948"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B488DBD-FEDD-45C7-9386-7FA28CB07AD4}"/>
                  </a:ext>
                </a:extLst>
              </p:cNvPr>
              <p:cNvSpPr/>
              <p:nvPr/>
            </p:nvSpPr>
            <p:spPr>
              <a:xfrm>
                <a:off x="4636002"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F47D098-9217-4B9C-8A09-79CAC26AAA16}"/>
                  </a:ext>
                </a:extLst>
              </p:cNvPr>
              <p:cNvSpPr/>
              <p:nvPr/>
            </p:nvSpPr>
            <p:spPr>
              <a:xfrm>
                <a:off x="4863056"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22783E6-AD44-446F-970B-8D7C6ECA3B8F}"/>
                  </a:ext>
                </a:extLst>
              </p:cNvPr>
              <p:cNvSpPr/>
              <p:nvPr/>
            </p:nvSpPr>
            <p:spPr>
              <a:xfrm>
                <a:off x="4863056"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C29C3B97-ECE2-4781-8565-A130397E2744}"/>
                  </a:ext>
                </a:extLst>
              </p:cNvPr>
              <p:cNvSpPr/>
              <p:nvPr/>
            </p:nvSpPr>
            <p:spPr>
              <a:xfrm>
                <a:off x="5317164"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E2452772-0D44-4F15-9867-D09FFB3E6EBF}"/>
                  </a:ext>
                </a:extLst>
              </p:cNvPr>
              <p:cNvSpPr/>
              <p:nvPr/>
            </p:nvSpPr>
            <p:spPr>
              <a:xfrm>
                <a:off x="5544216"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20F18796-45C2-4A0A-847F-87EE80DB1980}"/>
                  </a:ext>
                </a:extLst>
              </p:cNvPr>
              <p:cNvSpPr/>
              <p:nvPr/>
            </p:nvSpPr>
            <p:spPr>
              <a:xfrm>
                <a:off x="5317164"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88984A6-A419-44E0-B4AE-21AFBDF5DDEE}"/>
                  </a:ext>
                </a:extLst>
              </p:cNvPr>
              <p:cNvSpPr/>
              <p:nvPr/>
            </p:nvSpPr>
            <p:spPr>
              <a:xfrm>
                <a:off x="5090110"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73C895ED-36F5-4C91-BB5E-86AF663FB279}"/>
                  </a:ext>
                </a:extLst>
              </p:cNvPr>
              <p:cNvSpPr/>
              <p:nvPr/>
            </p:nvSpPr>
            <p:spPr>
              <a:xfrm>
                <a:off x="5090110"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FBF0214-A2FA-4294-BFDD-4DE942F91366}"/>
                  </a:ext>
                </a:extLst>
              </p:cNvPr>
              <p:cNvSpPr/>
              <p:nvPr/>
            </p:nvSpPr>
            <p:spPr>
              <a:xfrm>
                <a:off x="4636002"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459098DA-B622-4D39-8DC7-53C9F287E1EA}"/>
                  </a:ext>
                </a:extLst>
              </p:cNvPr>
              <p:cNvSpPr/>
              <p:nvPr/>
            </p:nvSpPr>
            <p:spPr>
              <a:xfrm>
                <a:off x="5544216"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3" name="Oval 192">
              <a:extLst>
                <a:ext uri="{FF2B5EF4-FFF2-40B4-BE49-F238E27FC236}">
                  <a16:creationId xmlns:a16="http://schemas.microsoft.com/office/drawing/2014/main" id="{EC59A022-A949-4B72-8A06-A8A3458B14D4}"/>
                </a:ext>
              </a:extLst>
            </p:cNvPr>
            <p:cNvSpPr/>
            <p:nvPr/>
          </p:nvSpPr>
          <p:spPr>
            <a:xfrm>
              <a:off x="3912672" y="1552311"/>
              <a:ext cx="365760" cy="36576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3337F608-1F88-4BB5-BCEC-DBD4A5A6CA11}"/>
                </a:ext>
              </a:extLst>
            </p:cNvPr>
            <p:cNvSpPr/>
            <p:nvPr/>
          </p:nvSpPr>
          <p:spPr>
            <a:xfrm>
              <a:off x="3886200" y="1550525"/>
              <a:ext cx="418704" cy="369332"/>
            </a:xfrm>
            <a:prstGeom prst="rect">
              <a:avLst/>
            </a:prstGeom>
            <a:noFill/>
          </p:spPr>
          <p:txBody>
            <a:bodyPr wrap="none">
              <a:spAutoFit/>
            </a:bodyPr>
            <a:lstStyle/>
            <a:p>
              <a:r>
                <a:rPr lang="en-US" dirty="0"/>
                <a:t>12</a:t>
              </a:r>
            </a:p>
          </p:txBody>
        </p:sp>
        <p:grpSp>
          <p:nvGrpSpPr>
            <p:cNvPr id="21" name="Group 20">
              <a:extLst>
                <a:ext uri="{FF2B5EF4-FFF2-40B4-BE49-F238E27FC236}">
                  <a16:creationId xmlns:a16="http://schemas.microsoft.com/office/drawing/2014/main" id="{F19EB026-0A1E-4CCF-8C7D-49A15AE6EDF5}"/>
                </a:ext>
              </a:extLst>
            </p:cNvPr>
            <p:cNvGrpSpPr/>
            <p:nvPr/>
          </p:nvGrpSpPr>
          <p:grpSpPr>
            <a:xfrm>
              <a:off x="7488344" y="1523325"/>
              <a:ext cx="866878" cy="423733"/>
              <a:chOff x="7488344" y="1523325"/>
              <a:chExt cx="866878" cy="423733"/>
            </a:xfrm>
            <a:solidFill>
              <a:srgbClr val="FF9900"/>
            </a:solidFill>
          </p:grpSpPr>
          <p:sp>
            <p:nvSpPr>
              <p:cNvPr id="186" name="Oval 185">
                <a:extLst>
                  <a:ext uri="{FF2B5EF4-FFF2-40B4-BE49-F238E27FC236}">
                    <a16:creationId xmlns:a16="http://schemas.microsoft.com/office/drawing/2014/main" id="{916700D1-B139-4E1E-94EB-53B977C03063}"/>
                  </a:ext>
                </a:extLst>
              </p:cNvPr>
              <p:cNvSpPr/>
              <p:nvPr/>
            </p:nvSpPr>
            <p:spPr>
              <a:xfrm>
                <a:off x="7488344"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6BADCF8-CE41-4A31-9A97-78CE6A3F548D}"/>
                  </a:ext>
                </a:extLst>
              </p:cNvPr>
              <p:cNvSpPr/>
              <p:nvPr/>
            </p:nvSpPr>
            <p:spPr>
              <a:xfrm>
                <a:off x="7716343"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37FF33D-2341-4B28-9116-F7F0CEC764E1}"/>
                  </a:ext>
                </a:extLst>
              </p:cNvPr>
              <p:cNvSpPr/>
              <p:nvPr/>
            </p:nvSpPr>
            <p:spPr>
              <a:xfrm>
                <a:off x="7944342"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44AF054C-99E7-47DB-87BB-38435FA5D4CD}"/>
                  </a:ext>
                </a:extLst>
              </p:cNvPr>
              <p:cNvSpPr/>
              <p:nvPr/>
            </p:nvSpPr>
            <p:spPr>
              <a:xfrm>
                <a:off x="7488344"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4BE98E0-EA5C-41EC-BB3B-E3A47A25D134}"/>
                  </a:ext>
                </a:extLst>
              </p:cNvPr>
              <p:cNvSpPr/>
              <p:nvPr/>
            </p:nvSpPr>
            <p:spPr>
              <a:xfrm>
                <a:off x="7716343"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6C073E07-1A8E-4781-9CC6-8C471C92819C}"/>
                  </a:ext>
                </a:extLst>
              </p:cNvPr>
              <p:cNvSpPr/>
              <p:nvPr/>
            </p:nvSpPr>
            <p:spPr>
              <a:xfrm>
                <a:off x="7944342"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ABF6E8A8-E10F-4EE1-BC04-ACDA54DBC4A2}"/>
                  </a:ext>
                </a:extLst>
              </p:cNvPr>
              <p:cNvSpPr/>
              <p:nvPr/>
            </p:nvSpPr>
            <p:spPr>
              <a:xfrm>
                <a:off x="8172342"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12DFB50-7753-41DB-8222-1F8F9F45B6F6}"/>
                </a:ext>
              </a:extLst>
            </p:cNvPr>
            <p:cNvGrpSpPr/>
            <p:nvPr/>
          </p:nvGrpSpPr>
          <p:grpSpPr>
            <a:xfrm>
              <a:off x="7011401" y="1550525"/>
              <a:ext cx="365760" cy="369332"/>
              <a:chOff x="7011401" y="1539360"/>
              <a:chExt cx="365760" cy="369332"/>
            </a:xfrm>
            <a:solidFill>
              <a:srgbClr val="FF9900"/>
            </a:solidFill>
          </p:grpSpPr>
          <p:sp>
            <p:nvSpPr>
              <p:cNvPr id="196" name="Oval 195">
                <a:extLst>
                  <a:ext uri="{FF2B5EF4-FFF2-40B4-BE49-F238E27FC236}">
                    <a16:creationId xmlns:a16="http://schemas.microsoft.com/office/drawing/2014/main" id="{4F95AA9E-5484-429D-8A7C-777BAB1EC289}"/>
                  </a:ext>
                </a:extLst>
              </p:cNvPr>
              <p:cNvSpPr/>
              <p:nvPr/>
            </p:nvSpPr>
            <p:spPr>
              <a:xfrm>
                <a:off x="7011401" y="1541146"/>
                <a:ext cx="365760" cy="36576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30826BEE-E07C-4BFB-9A61-506DA1B93562}"/>
                  </a:ext>
                </a:extLst>
              </p:cNvPr>
              <p:cNvSpPr/>
              <p:nvPr/>
            </p:nvSpPr>
            <p:spPr>
              <a:xfrm>
                <a:off x="7016989" y="1539360"/>
                <a:ext cx="354584" cy="369332"/>
              </a:xfrm>
              <a:prstGeom prst="rect">
                <a:avLst/>
              </a:prstGeom>
              <a:noFill/>
              <a:ln>
                <a:noFill/>
              </a:ln>
            </p:spPr>
            <p:txBody>
              <a:bodyPr wrap="none">
                <a:spAutoFit/>
              </a:bodyPr>
              <a:lstStyle/>
              <a:p>
                <a:r>
                  <a:rPr lang="en-US" dirty="0">
                    <a:solidFill>
                      <a:schemeClr val="bg1"/>
                    </a:solidFill>
                  </a:rPr>
                  <a:t> </a:t>
                </a:r>
                <a:r>
                  <a:rPr lang="en-US" dirty="0"/>
                  <a:t>7</a:t>
                </a:r>
              </a:p>
            </p:txBody>
          </p:sp>
        </p:grpSp>
        <p:sp>
          <p:nvSpPr>
            <p:cNvPr id="7" name="Rectangle 6">
              <a:extLst>
                <a:ext uri="{FF2B5EF4-FFF2-40B4-BE49-F238E27FC236}">
                  <a16:creationId xmlns:a16="http://schemas.microsoft.com/office/drawing/2014/main" id="{A2B870BD-2A95-4E66-A803-55617D1693D8}"/>
                </a:ext>
              </a:extLst>
            </p:cNvPr>
            <p:cNvSpPr/>
            <p:nvPr/>
          </p:nvSpPr>
          <p:spPr>
            <a:xfrm>
              <a:off x="517526" y="1066800"/>
              <a:ext cx="2351606" cy="369332"/>
            </a:xfrm>
            <a:prstGeom prst="rect">
              <a:avLst/>
            </a:prstGeom>
          </p:spPr>
          <p:txBody>
            <a:bodyPr wrap="none">
              <a:spAutoFit/>
            </a:bodyPr>
            <a:lstStyle/>
            <a:p>
              <a:r>
                <a:rPr lang="en-US" b="1" dirty="0"/>
                <a:t>None-Low recruitment</a:t>
              </a:r>
            </a:p>
          </p:txBody>
        </p:sp>
        <p:sp>
          <p:nvSpPr>
            <p:cNvPr id="8" name="Rectangle 7">
              <a:extLst>
                <a:ext uri="{FF2B5EF4-FFF2-40B4-BE49-F238E27FC236}">
                  <a16:creationId xmlns:a16="http://schemas.microsoft.com/office/drawing/2014/main" id="{C59679AC-2D95-4A52-BBAA-754540A06940}"/>
                </a:ext>
              </a:extLst>
            </p:cNvPr>
            <p:cNvSpPr/>
            <p:nvPr/>
          </p:nvSpPr>
          <p:spPr>
            <a:xfrm>
              <a:off x="3480398" y="1066800"/>
              <a:ext cx="2768002" cy="369332"/>
            </a:xfrm>
            <a:prstGeom prst="rect">
              <a:avLst/>
            </a:prstGeom>
          </p:spPr>
          <p:txBody>
            <a:bodyPr wrap="none">
              <a:spAutoFit/>
            </a:bodyPr>
            <a:lstStyle/>
            <a:p>
              <a:r>
                <a:rPr lang="en-US" b="1" dirty="0"/>
                <a:t>Low-moderate recruitment</a:t>
              </a:r>
            </a:p>
          </p:txBody>
        </p:sp>
        <p:sp>
          <p:nvSpPr>
            <p:cNvPr id="9" name="Rectangle 8">
              <a:extLst>
                <a:ext uri="{FF2B5EF4-FFF2-40B4-BE49-F238E27FC236}">
                  <a16:creationId xmlns:a16="http://schemas.microsoft.com/office/drawing/2014/main" id="{65C21451-3091-4C1A-A516-A1FE8034547D}"/>
                </a:ext>
              </a:extLst>
            </p:cNvPr>
            <p:cNvSpPr/>
            <p:nvPr/>
          </p:nvSpPr>
          <p:spPr>
            <a:xfrm>
              <a:off x="6774361" y="1066800"/>
              <a:ext cx="1808637" cy="369332"/>
            </a:xfrm>
            <a:prstGeom prst="rect">
              <a:avLst/>
            </a:prstGeom>
          </p:spPr>
          <p:txBody>
            <a:bodyPr wrap="none">
              <a:spAutoFit/>
            </a:bodyPr>
            <a:lstStyle/>
            <a:p>
              <a:r>
                <a:rPr lang="en-US" b="1" dirty="0"/>
                <a:t>High recruitment</a:t>
              </a:r>
            </a:p>
          </p:txBody>
        </p:sp>
        <p:sp>
          <p:nvSpPr>
            <p:cNvPr id="105" name="Oval 104">
              <a:extLst>
                <a:ext uri="{FF2B5EF4-FFF2-40B4-BE49-F238E27FC236}">
                  <a16:creationId xmlns:a16="http://schemas.microsoft.com/office/drawing/2014/main" id="{039C17BC-4313-42FD-B49C-3860F4ABECDF}"/>
                </a:ext>
              </a:extLst>
            </p:cNvPr>
            <p:cNvSpPr/>
            <p:nvPr/>
          </p:nvSpPr>
          <p:spPr>
            <a:xfrm>
              <a:off x="2754211" y="1527083"/>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0780C0D-1C9C-4C67-9BFE-E9AFDFA15189}"/>
              </a:ext>
            </a:extLst>
          </p:cNvPr>
          <p:cNvGrpSpPr/>
          <p:nvPr/>
        </p:nvGrpSpPr>
        <p:grpSpPr>
          <a:xfrm>
            <a:off x="1317805" y="3722205"/>
            <a:ext cx="6400800" cy="3200400"/>
            <a:chOff x="1300162" y="3671071"/>
            <a:chExt cx="6400800" cy="3200400"/>
          </a:xfrm>
        </p:grpSpPr>
        <p:pic>
          <p:nvPicPr>
            <p:cNvPr id="107" name="Picture 106">
              <a:extLst>
                <a:ext uri="{FF2B5EF4-FFF2-40B4-BE49-F238E27FC236}">
                  <a16:creationId xmlns:a16="http://schemas.microsoft.com/office/drawing/2014/main" id="{2B42E7DD-2B5A-414B-BE4A-DE19197EBA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0162" y="3671071"/>
              <a:ext cx="6400800" cy="3200400"/>
            </a:xfrm>
            <a:prstGeom prst="rect">
              <a:avLst/>
            </a:prstGeom>
          </p:spPr>
        </p:pic>
        <p:sp>
          <p:nvSpPr>
            <p:cNvPr id="13" name="TextBox 12">
              <a:extLst>
                <a:ext uri="{FF2B5EF4-FFF2-40B4-BE49-F238E27FC236}">
                  <a16:creationId xmlns:a16="http://schemas.microsoft.com/office/drawing/2014/main" id="{CFF11C5A-9E83-4CC0-B9CA-33E5FE3D9F80}"/>
                </a:ext>
              </a:extLst>
            </p:cNvPr>
            <p:cNvSpPr txBox="1"/>
            <p:nvPr/>
          </p:nvSpPr>
          <p:spPr>
            <a:xfrm>
              <a:off x="1365193" y="4018002"/>
              <a:ext cx="2216207" cy="858797"/>
            </a:xfrm>
            <a:prstGeom prst="rect">
              <a:avLst/>
            </a:prstGeom>
            <a:solidFill>
              <a:srgbClr val="EAEAEA"/>
            </a:solidFill>
          </p:spPr>
          <p:txBody>
            <a:bodyPr wrap="square" rtlCol="0">
              <a:noAutofit/>
            </a:bodyPr>
            <a:lstStyle/>
            <a:p>
              <a:pPr algn="ctr"/>
              <a:r>
                <a:rPr lang="en-US" dirty="0"/>
                <a:t>100 m depth zone</a:t>
              </a:r>
            </a:p>
          </p:txBody>
        </p:sp>
      </p:grpSp>
      <p:grpSp>
        <p:nvGrpSpPr>
          <p:cNvPr id="24" name="Group 23">
            <a:extLst>
              <a:ext uri="{FF2B5EF4-FFF2-40B4-BE49-F238E27FC236}">
                <a16:creationId xmlns:a16="http://schemas.microsoft.com/office/drawing/2014/main" id="{481B3526-9488-4D2D-A885-2CBF424D6B5F}"/>
              </a:ext>
            </a:extLst>
          </p:cNvPr>
          <p:cNvGrpSpPr/>
          <p:nvPr/>
        </p:nvGrpSpPr>
        <p:grpSpPr>
          <a:xfrm>
            <a:off x="1317805" y="3722205"/>
            <a:ext cx="6400800" cy="3200400"/>
            <a:chOff x="2377933" y="-76875"/>
            <a:chExt cx="6400800" cy="3200400"/>
          </a:xfrm>
        </p:grpSpPr>
        <p:pic>
          <p:nvPicPr>
            <p:cNvPr id="22" name="Picture 21">
              <a:extLst>
                <a:ext uri="{FF2B5EF4-FFF2-40B4-BE49-F238E27FC236}">
                  <a16:creationId xmlns:a16="http://schemas.microsoft.com/office/drawing/2014/main" id="{99DB20CB-182A-402B-A278-6B54A259CB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7933" y="-76875"/>
              <a:ext cx="6400800" cy="3200400"/>
            </a:xfrm>
            <a:prstGeom prst="rect">
              <a:avLst/>
            </a:prstGeom>
          </p:spPr>
        </p:pic>
        <p:sp>
          <p:nvSpPr>
            <p:cNvPr id="109" name="TextBox 108">
              <a:extLst>
                <a:ext uri="{FF2B5EF4-FFF2-40B4-BE49-F238E27FC236}">
                  <a16:creationId xmlns:a16="http://schemas.microsoft.com/office/drawing/2014/main" id="{C3DF636C-3537-432B-A396-EA0E1078D2B6}"/>
                </a:ext>
              </a:extLst>
            </p:cNvPr>
            <p:cNvSpPr txBox="1"/>
            <p:nvPr/>
          </p:nvSpPr>
          <p:spPr>
            <a:xfrm>
              <a:off x="2419795" y="257381"/>
              <a:ext cx="2216207" cy="858797"/>
            </a:xfrm>
            <a:prstGeom prst="rect">
              <a:avLst/>
            </a:prstGeom>
            <a:solidFill>
              <a:srgbClr val="EAEAEA"/>
            </a:solidFill>
          </p:spPr>
          <p:txBody>
            <a:bodyPr wrap="square" rtlCol="0">
              <a:noAutofit/>
            </a:bodyPr>
            <a:lstStyle/>
            <a:p>
              <a:pPr algn="ctr"/>
              <a:r>
                <a:rPr lang="en-US" dirty="0"/>
                <a:t>Known </a:t>
              </a:r>
              <a:r>
                <a:rPr lang="en-US" dirty="0" err="1"/>
                <a:t>Ciscoe</a:t>
              </a:r>
              <a:r>
                <a:rPr lang="en-US" dirty="0"/>
                <a:t> spawning sites</a:t>
              </a:r>
            </a:p>
          </p:txBody>
        </p:sp>
      </p:grpSp>
      <p:grpSp>
        <p:nvGrpSpPr>
          <p:cNvPr id="2" name="Group 1">
            <a:extLst>
              <a:ext uri="{FF2B5EF4-FFF2-40B4-BE49-F238E27FC236}">
                <a16:creationId xmlns:a16="http://schemas.microsoft.com/office/drawing/2014/main" id="{DCF8F8E4-A0DB-4175-99F4-97F7189265CE}"/>
              </a:ext>
            </a:extLst>
          </p:cNvPr>
          <p:cNvGrpSpPr/>
          <p:nvPr/>
        </p:nvGrpSpPr>
        <p:grpSpPr>
          <a:xfrm>
            <a:off x="76200" y="2286000"/>
            <a:ext cx="8862991" cy="2072727"/>
            <a:chOff x="76200" y="2286000"/>
            <a:chExt cx="8862991" cy="2072727"/>
          </a:xfrm>
        </p:grpSpPr>
        <p:grpSp>
          <p:nvGrpSpPr>
            <p:cNvPr id="11" name="Group 10">
              <a:extLst>
                <a:ext uri="{FF2B5EF4-FFF2-40B4-BE49-F238E27FC236}">
                  <a16:creationId xmlns:a16="http://schemas.microsoft.com/office/drawing/2014/main" id="{A762A29F-EA71-4069-ABDA-0822AB29BBEF}"/>
                </a:ext>
              </a:extLst>
            </p:cNvPr>
            <p:cNvGrpSpPr/>
            <p:nvPr/>
          </p:nvGrpSpPr>
          <p:grpSpPr>
            <a:xfrm>
              <a:off x="76200" y="2286000"/>
              <a:ext cx="8862991" cy="2072727"/>
              <a:chOff x="76200" y="2286000"/>
              <a:chExt cx="8862991" cy="2072727"/>
            </a:xfrm>
          </p:grpSpPr>
          <p:grpSp>
            <p:nvGrpSpPr>
              <p:cNvPr id="3" name="Group 2">
                <a:extLst>
                  <a:ext uri="{FF2B5EF4-FFF2-40B4-BE49-F238E27FC236}">
                    <a16:creationId xmlns:a16="http://schemas.microsoft.com/office/drawing/2014/main" id="{C8AE4C92-BBFC-4B76-9B64-096D09F83415}"/>
                  </a:ext>
                </a:extLst>
              </p:cNvPr>
              <p:cNvGrpSpPr/>
              <p:nvPr/>
            </p:nvGrpSpPr>
            <p:grpSpPr>
              <a:xfrm>
                <a:off x="76200" y="2286000"/>
                <a:ext cx="8862991" cy="1249978"/>
                <a:chOff x="76200" y="2286000"/>
                <a:chExt cx="8862991" cy="1249978"/>
              </a:xfrm>
            </p:grpSpPr>
            <p:sp>
              <p:nvSpPr>
                <p:cNvPr id="70" name="TextBox 69">
                  <a:extLst>
                    <a:ext uri="{FF2B5EF4-FFF2-40B4-BE49-F238E27FC236}">
                      <a16:creationId xmlns:a16="http://schemas.microsoft.com/office/drawing/2014/main" id="{D8DAB20E-9803-4EA5-909C-9276102DEBD6}"/>
                    </a:ext>
                  </a:extLst>
                </p:cNvPr>
                <p:cNvSpPr txBox="1"/>
                <p:nvPr/>
              </p:nvSpPr>
              <p:spPr>
                <a:xfrm>
                  <a:off x="76200" y="2286000"/>
                  <a:ext cx="8862991" cy="400110"/>
                </a:xfrm>
                <a:prstGeom prst="rect">
                  <a:avLst/>
                </a:prstGeom>
                <a:gradFill>
                  <a:gsLst>
                    <a:gs pos="15888">
                      <a:schemeClr val="accent2"/>
                    </a:gs>
                    <a:gs pos="39000">
                      <a:schemeClr val="accent4"/>
                    </a:gs>
                    <a:gs pos="66000">
                      <a:srgbClr val="3399FF"/>
                    </a:gs>
                  </a:gsLst>
                  <a:lin ang="0" scaled="0"/>
                </a:gradFill>
                <a:ln>
                  <a:solidFill>
                    <a:schemeClr val="tx1"/>
                  </a:solidFill>
                </a:ln>
              </p:spPr>
              <p:txBody>
                <a:bodyPr wrap="square" rtlCol="0">
                  <a:spAutoFit/>
                </a:bodyPr>
                <a:lstStyle/>
                <a:p>
                  <a:r>
                    <a:rPr lang="en-US" sz="2000" b="1" dirty="0"/>
                    <a:t>FACTOR 1: Early Ice  </a:t>
                  </a:r>
                  <a:r>
                    <a:rPr lang="en-US" sz="2000" dirty="0"/>
                    <a:t>January ice cover &lt;15%                         January ice cover &gt;15%</a:t>
                  </a:r>
                </a:p>
              </p:txBody>
            </p:sp>
            <p:grpSp>
              <p:nvGrpSpPr>
                <p:cNvPr id="20" name="Group 19">
                  <a:extLst>
                    <a:ext uri="{FF2B5EF4-FFF2-40B4-BE49-F238E27FC236}">
                      <a16:creationId xmlns:a16="http://schemas.microsoft.com/office/drawing/2014/main" id="{C6B066CB-700E-4351-B72B-BDF418FCA0AB}"/>
                    </a:ext>
                  </a:extLst>
                </p:cNvPr>
                <p:cNvGrpSpPr/>
                <p:nvPr/>
              </p:nvGrpSpPr>
              <p:grpSpPr>
                <a:xfrm>
                  <a:off x="6652006" y="2855218"/>
                  <a:ext cx="886832" cy="657795"/>
                  <a:chOff x="6230248" y="2869145"/>
                  <a:chExt cx="886832" cy="657795"/>
                </a:xfrm>
                <a:solidFill>
                  <a:srgbClr val="FFCCFF"/>
                </a:solidFill>
              </p:grpSpPr>
              <p:sp>
                <p:nvSpPr>
                  <p:cNvPr id="204" name="Oval 203">
                    <a:extLst>
                      <a:ext uri="{FF2B5EF4-FFF2-40B4-BE49-F238E27FC236}">
                        <a16:creationId xmlns:a16="http://schemas.microsoft.com/office/drawing/2014/main" id="{ED847699-08EA-43BF-9F8D-3D3565AF01BC}"/>
                      </a:ext>
                    </a:extLst>
                  </p:cNvPr>
                  <p:cNvSpPr/>
                  <p:nvPr/>
                </p:nvSpPr>
                <p:spPr>
                  <a:xfrm>
                    <a:off x="6230248" y="286914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7DF4887-B6C9-41C5-B5F9-721299F1C1B0}"/>
                      </a:ext>
                    </a:extLst>
                  </p:cNvPr>
                  <p:cNvSpPr/>
                  <p:nvPr/>
                </p:nvSpPr>
                <p:spPr>
                  <a:xfrm>
                    <a:off x="6230248" y="310682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FDC42BD8-0F1C-42E2-B0DB-2B121EA27DB7}"/>
                      </a:ext>
                    </a:extLst>
                  </p:cNvPr>
                  <p:cNvSpPr/>
                  <p:nvPr/>
                </p:nvSpPr>
                <p:spPr>
                  <a:xfrm>
                    <a:off x="6477000" y="310682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23850613-F890-4E10-8557-DA07763923B9}"/>
                      </a:ext>
                    </a:extLst>
                  </p:cNvPr>
                  <p:cNvSpPr/>
                  <p:nvPr/>
                </p:nvSpPr>
                <p:spPr>
                  <a:xfrm>
                    <a:off x="6705600" y="286914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E6081C4-7B44-447D-B012-86506D4DB0B6}"/>
                      </a:ext>
                    </a:extLst>
                  </p:cNvPr>
                  <p:cNvSpPr/>
                  <p:nvPr/>
                </p:nvSpPr>
                <p:spPr>
                  <a:xfrm>
                    <a:off x="6705600" y="310682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EF6C522B-F40D-42C2-8CF6-99E11D7ADF29}"/>
                      </a:ext>
                    </a:extLst>
                  </p:cNvPr>
                  <p:cNvSpPr/>
                  <p:nvPr/>
                </p:nvSpPr>
                <p:spPr>
                  <a:xfrm>
                    <a:off x="6230248" y="334406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FAC0B48-0688-4480-95E4-C3770063DCEF}"/>
                      </a:ext>
                    </a:extLst>
                  </p:cNvPr>
                  <p:cNvSpPr/>
                  <p:nvPr/>
                </p:nvSpPr>
                <p:spPr>
                  <a:xfrm>
                    <a:off x="6477000" y="334406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DEDFA0E-24D9-4DCB-9AD0-4CD70F4C8AB7}"/>
                      </a:ext>
                    </a:extLst>
                  </p:cNvPr>
                  <p:cNvSpPr/>
                  <p:nvPr/>
                </p:nvSpPr>
                <p:spPr>
                  <a:xfrm>
                    <a:off x="6705600" y="334406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A1A3ADE-37A1-4805-BB0D-E6109C1EC92F}"/>
                      </a:ext>
                    </a:extLst>
                  </p:cNvPr>
                  <p:cNvSpPr/>
                  <p:nvPr/>
                </p:nvSpPr>
                <p:spPr>
                  <a:xfrm>
                    <a:off x="6934200" y="286914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33C54E81-EBB8-4FA7-89AB-124E398F28EC}"/>
                      </a:ext>
                    </a:extLst>
                  </p:cNvPr>
                  <p:cNvSpPr/>
                  <p:nvPr/>
                </p:nvSpPr>
                <p:spPr>
                  <a:xfrm>
                    <a:off x="6934200" y="3106820"/>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5C77785-6F20-4115-95E9-FEB865B3A513}"/>
                      </a:ext>
                    </a:extLst>
                  </p:cNvPr>
                  <p:cNvSpPr/>
                  <p:nvPr/>
                </p:nvSpPr>
                <p:spPr>
                  <a:xfrm>
                    <a:off x="6477000" y="286914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D3D2715-C22B-4483-8A4D-FE0C171BC2A5}"/>
                    </a:ext>
                  </a:extLst>
                </p:cNvPr>
                <p:cNvGrpSpPr/>
                <p:nvPr/>
              </p:nvGrpSpPr>
              <p:grpSpPr>
                <a:xfrm>
                  <a:off x="2365983" y="2869145"/>
                  <a:ext cx="1596417" cy="666833"/>
                  <a:chOff x="1832583" y="2869145"/>
                  <a:chExt cx="1596417" cy="666833"/>
                </a:xfrm>
              </p:grpSpPr>
              <p:sp>
                <p:nvSpPr>
                  <p:cNvPr id="4" name="Oval 3">
                    <a:extLst>
                      <a:ext uri="{FF2B5EF4-FFF2-40B4-BE49-F238E27FC236}">
                        <a16:creationId xmlns:a16="http://schemas.microsoft.com/office/drawing/2014/main" id="{AF409AD9-8717-4BEA-9FB0-8C4E416C797F}"/>
                      </a:ext>
                    </a:extLst>
                  </p:cNvPr>
                  <p:cNvSpPr/>
                  <p:nvPr/>
                </p:nvSpPr>
                <p:spPr>
                  <a:xfrm>
                    <a:off x="2115290" y="286914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1D5C71-2B8B-4F3D-BB08-C9B7C1F75AD5}"/>
                      </a:ext>
                    </a:extLst>
                  </p:cNvPr>
                  <p:cNvSpPr/>
                  <p:nvPr/>
                </p:nvSpPr>
                <p:spPr>
                  <a:xfrm>
                    <a:off x="2115290" y="311112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7CF4BE3-F323-4E6A-A71F-EC8B42A2D1FE}"/>
                      </a:ext>
                    </a:extLst>
                  </p:cNvPr>
                  <p:cNvSpPr/>
                  <p:nvPr/>
                </p:nvSpPr>
                <p:spPr>
                  <a:xfrm>
                    <a:off x="2397997" y="311112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A490FA-771B-4742-937D-7BDB7C11EFE6}"/>
                      </a:ext>
                    </a:extLst>
                  </p:cNvPr>
                  <p:cNvSpPr/>
                  <p:nvPr/>
                </p:nvSpPr>
                <p:spPr>
                  <a:xfrm>
                    <a:off x="2680704" y="286914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6FEA068-F5B9-4B41-B7A0-C41AF364C311}"/>
                      </a:ext>
                    </a:extLst>
                  </p:cNvPr>
                  <p:cNvSpPr/>
                  <p:nvPr/>
                </p:nvSpPr>
                <p:spPr>
                  <a:xfrm>
                    <a:off x="2680704" y="311112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AB5834D-DA9A-4A14-A57D-C89E3C1DA3D3}"/>
                      </a:ext>
                    </a:extLst>
                  </p:cNvPr>
                  <p:cNvSpPr/>
                  <p:nvPr/>
                </p:nvSpPr>
                <p:spPr>
                  <a:xfrm>
                    <a:off x="2115290" y="335309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05FABA1-18E1-477C-8E0A-BC2425E3ED92}"/>
                      </a:ext>
                    </a:extLst>
                  </p:cNvPr>
                  <p:cNvSpPr/>
                  <p:nvPr/>
                </p:nvSpPr>
                <p:spPr>
                  <a:xfrm>
                    <a:off x="2397997" y="335309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7202782-9BA3-40D6-A37F-415EC3439E78}"/>
                      </a:ext>
                    </a:extLst>
                  </p:cNvPr>
                  <p:cNvSpPr/>
                  <p:nvPr/>
                </p:nvSpPr>
                <p:spPr>
                  <a:xfrm>
                    <a:off x="2680704" y="335309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A7BBCAF-0B72-415F-BE51-0C1E0AF80567}"/>
                      </a:ext>
                    </a:extLst>
                  </p:cNvPr>
                  <p:cNvSpPr/>
                  <p:nvPr/>
                </p:nvSpPr>
                <p:spPr>
                  <a:xfrm>
                    <a:off x="1832583" y="286914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BE152DB-3ECB-44A2-A300-7C1746866BD6}"/>
                      </a:ext>
                    </a:extLst>
                  </p:cNvPr>
                  <p:cNvSpPr/>
                  <p:nvPr/>
                </p:nvSpPr>
                <p:spPr>
                  <a:xfrm>
                    <a:off x="1832583" y="3111121"/>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63B00CF-F4F7-4B64-97F6-DF78CB5B4738}"/>
                      </a:ext>
                    </a:extLst>
                  </p:cNvPr>
                  <p:cNvSpPr/>
                  <p:nvPr/>
                </p:nvSpPr>
                <p:spPr>
                  <a:xfrm>
                    <a:off x="2397997" y="286914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09010FE-D014-4E75-AF36-B650ECB11BB8}"/>
                      </a:ext>
                    </a:extLst>
                  </p:cNvPr>
                  <p:cNvSpPr/>
                  <p:nvPr/>
                </p:nvSpPr>
                <p:spPr>
                  <a:xfrm>
                    <a:off x="2963411" y="2869145"/>
                    <a:ext cx="182880" cy="182880"/>
                  </a:xfrm>
                  <a:prstGeom prst="ellips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F368352-4465-48AA-8085-78715AF38821}"/>
                      </a:ext>
                    </a:extLst>
                  </p:cNvPr>
                  <p:cNvSpPr/>
                  <p:nvPr/>
                </p:nvSpPr>
                <p:spPr>
                  <a:xfrm>
                    <a:off x="3246120" y="2869145"/>
                    <a:ext cx="182880" cy="182880"/>
                  </a:xfrm>
                  <a:prstGeom prst="ellipse">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6B2D3856-F5EE-4BD3-AB0C-45472C1202B6}"/>
                      </a:ext>
                    </a:extLst>
                  </p:cNvPr>
                  <p:cNvSpPr/>
                  <p:nvPr/>
                </p:nvSpPr>
                <p:spPr>
                  <a:xfrm>
                    <a:off x="1832583" y="335309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6D000E9B-0653-499D-9C9E-4ED761A4CB5B}"/>
                    </a:ext>
                  </a:extLst>
                </p:cNvPr>
                <p:cNvGrpSpPr/>
                <p:nvPr/>
              </p:nvGrpSpPr>
              <p:grpSpPr>
                <a:xfrm>
                  <a:off x="5688044" y="2855218"/>
                  <a:ext cx="759678" cy="420555"/>
                  <a:chOff x="4636002" y="2859363"/>
                  <a:chExt cx="759678" cy="420555"/>
                </a:xfrm>
              </p:grpSpPr>
              <p:sp>
                <p:nvSpPr>
                  <p:cNvPr id="213" name="Oval 212">
                    <a:extLst>
                      <a:ext uri="{FF2B5EF4-FFF2-40B4-BE49-F238E27FC236}">
                        <a16:creationId xmlns:a16="http://schemas.microsoft.com/office/drawing/2014/main" id="{030C31A0-7633-4F3F-98FA-B7E94A1A9383}"/>
                      </a:ext>
                    </a:extLst>
                  </p:cNvPr>
                  <p:cNvSpPr/>
                  <p:nvPr/>
                </p:nvSpPr>
                <p:spPr>
                  <a:xfrm>
                    <a:off x="4636002" y="2859363"/>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0A6FA42D-4940-4C7F-B241-239743B0C17C}"/>
                      </a:ext>
                    </a:extLst>
                  </p:cNvPr>
                  <p:cNvSpPr/>
                  <p:nvPr/>
                </p:nvSpPr>
                <p:spPr>
                  <a:xfrm>
                    <a:off x="4636002" y="309703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9A817E90-EE2C-443C-B89A-F99BFF08B12D}"/>
                      </a:ext>
                    </a:extLst>
                  </p:cNvPr>
                  <p:cNvSpPr/>
                  <p:nvPr/>
                </p:nvSpPr>
                <p:spPr>
                  <a:xfrm>
                    <a:off x="4933884" y="309703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585F122-9B8B-476D-8A01-1C0A03B77298}"/>
                      </a:ext>
                    </a:extLst>
                  </p:cNvPr>
                  <p:cNvSpPr/>
                  <p:nvPr/>
                </p:nvSpPr>
                <p:spPr>
                  <a:xfrm>
                    <a:off x="5212800" y="2859363"/>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D6BE5733-65ED-4F06-94EA-EFF1FE7A81E3}"/>
                      </a:ext>
                    </a:extLst>
                  </p:cNvPr>
                  <p:cNvSpPr/>
                  <p:nvPr/>
                </p:nvSpPr>
                <p:spPr>
                  <a:xfrm>
                    <a:off x="5212800" y="3097038"/>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79A60570-21F2-4E51-854C-518396489799}"/>
                      </a:ext>
                    </a:extLst>
                  </p:cNvPr>
                  <p:cNvSpPr/>
                  <p:nvPr/>
                </p:nvSpPr>
                <p:spPr>
                  <a:xfrm>
                    <a:off x="4924401" y="2859363"/>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 name="Group 248">
                  <a:extLst>
                    <a:ext uri="{FF2B5EF4-FFF2-40B4-BE49-F238E27FC236}">
                      <a16:creationId xmlns:a16="http://schemas.microsoft.com/office/drawing/2014/main" id="{06EEC198-5BDB-4B96-8106-DDCA8596002E}"/>
                    </a:ext>
                  </a:extLst>
                </p:cNvPr>
                <p:cNvGrpSpPr/>
                <p:nvPr/>
              </p:nvGrpSpPr>
              <p:grpSpPr>
                <a:xfrm>
                  <a:off x="7743122" y="2855218"/>
                  <a:ext cx="638878" cy="423733"/>
                  <a:chOff x="7488344" y="1523325"/>
                  <a:chExt cx="638878" cy="423733"/>
                </a:xfrm>
                <a:solidFill>
                  <a:srgbClr val="FF9900"/>
                </a:solidFill>
              </p:grpSpPr>
              <p:sp>
                <p:nvSpPr>
                  <p:cNvPr id="250" name="Oval 249">
                    <a:extLst>
                      <a:ext uri="{FF2B5EF4-FFF2-40B4-BE49-F238E27FC236}">
                        <a16:creationId xmlns:a16="http://schemas.microsoft.com/office/drawing/2014/main" id="{EF794FE2-A642-434B-9EFC-16C4761CEE95}"/>
                      </a:ext>
                    </a:extLst>
                  </p:cNvPr>
                  <p:cNvSpPr/>
                  <p:nvPr/>
                </p:nvSpPr>
                <p:spPr>
                  <a:xfrm>
                    <a:off x="7488344"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088729F9-45C9-42DB-8052-4C8C0286810A}"/>
                      </a:ext>
                    </a:extLst>
                  </p:cNvPr>
                  <p:cNvSpPr/>
                  <p:nvPr/>
                </p:nvSpPr>
                <p:spPr>
                  <a:xfrm>
                    <a:off x="7716343"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D296119D-43B9-4626-84CA-5751AA615460}"/>
                      </a:ext>
                    </a:extLst>
                  </p:cNvPr>
                  <p:cNvSpPr/>
                  <p:nvPr/>
                </p:nvSpPr>
                <p:spPr>
                  <a:xfrm>
                    <a:off x="7944342" y="1523325"/>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8F0637BD-B012-469F-B8C9-3F45F7104ECA}"/>
                      </a:ext>
                    </a:extLst>
                  </p:cNvPr>
                  <p:cNvSpPr/>
                  <p:nvPr/>
                </p:nvSpPr>
                <p:spPr>
                  <a:xfrm>
                    <a:off x="7488344"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06B13CAE-8AC7-4872-8121-E0F8DA1B9B72}"/>
                      </a:ext>
                    </a:extLst>
                  </p:cNvPr>
                  <p:cNvSpPr/>
                  <p:nvPr/>
                </p:nvSpPr>
                <p:spPr>
                  <a:xfrm>
                    <a:off x="7716343"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3FD75BA9-106C-402F-9DBA-DA628B379257}"/>
                      </a:ext>
                    </a:extLst>
                  </p:cNvPr>
                  <p:cNvSpPr/>
                  <p:nvPr/>
                </p:nvSpPr>
                <p:spPr>
                  <a:xfrm>
                    <a:off x="7944342" y="1764178"/>
                    <a:ext cx="182880" cy="1828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A3ED0F8E-516C-4E65-A82E-713766401E29}"/>
                  </a:ext>
                </a:extLst>
              </p:cNvPr>
              <p:cNvGrpSpPr/>
              <p:nvPr/>
            </p:nvGrpSpPr>
            <p:grpSpPr>
              <a:xfrm>
                <a:off x="6652006" y="3657600"/>
                <a:ext cx="2187194" cy="701127"/>
                <a:chOff x="6652006" y="3657600"/>
                <a:chExt cx="2187194" cy="701127"/>
              </a:xfrm>
            </p:grpSpPr>
            <p:cxnSp>
              <p:nvCxnSpPr>
                <p:cNvPr id="99" name="Straight Connector 98">
                  <a:extLst>
                    <a:ext uri="{FF2B5EF4-FFF2-40B4-BE49-F238E27FC236}">
                      <a16:creationId xmlns:a16="http://schemas.microsoft.com/office/drawing/2014/main" id="{18C60843-763C-4D20-B89B-602471FD0DE6}"/>
                    </a:ext>
                  </a:extLst>
                </p:cNvPr>
                <p:cNvCxnSpPr>
                  <a:cxnSpLocks/>
                </p:cNvCxnSpPr>
                <p:nvPr/>
              </p:nvCxnSpPr>
              <p:spPr>
                <a:xfrm>
                  <a:off x="6652006" y="3657600"/>
                  <a:ext cx="19309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44A21AAA-B6FF-4DE7-BC44-D7F52DB69267}"/>
                    </a:ext>
                  </a:extLst>
                </p:cNvPr>
                <p:cNvSpPr/>
                <p:nvPr/>
              </p:nvSpPr>
              <p:spPr>
                <a:xfrm>
                  <a:off x="6700176" y="3712396"/>
                  <a:ext cx="2139024" cy="646331"/>
                </a:xfrm>
                <a:prstGeom prst="rect">
                  <a:avLst/>
                </a:prstGeom>
              </p:spPr>
              <p:txBody>
                <a:bodyPr wrap="square">
                  <a:spAutoFit/>
                </a:bodyPr>
                <a:lstStyle/>
                <a:p>
                  <a:r>
                    <a:rPr lang="en-US" dirty="0"/>
                    <a:t>90% of measurable recruitment events</a:t>
                  </a:r>
                </a:p>
              </p:txBody>
            </p:sp>
          </p:grpSp>
        </p:grpSp>
        <p:sp>
          <p:nvSpPr>
            <p:cNvPr id="103" name="Oval 102">
              <a:extLst>
                <a:ext uri="{FF2B5EF4-FFF2-40B4-BE49-F238E27FC236}">
                  <a16:creationId xmlns:a16="http://schemas.microsoft.com/office/drawing/2014/main" id="{69087DDF-0121-4EDD-B91D-7EAB7B3D8760}"/>
                </a:ext>
              </a:extLst>
            </p:cNvPr>
            <p:cNvSpPr/>
            <p:nvPr/>
          </p:nvSpPr>
          <p:spPr>
            <a:xfrm>
              <a:off x="5688044" y="3329205"/>
              <a:ext cx="182880" cy="182880"/>
            </a:xfrm>
            <a:prstGeom prst="ellipse">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99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1765</TotalTime>
  <Words>1284</Words>
  <Application>Microsoft Office PowerPoint</Application>
  <PresentationFormat>On-screen Show (4:3)</PresentationFormat>
  <Paragraphs>175</Paragraphs>
  <Slides>18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Narrow</vt:lpstr>
      <vt:lpstr>Calibri</vt:lpstr>
      <vt:lpstr>Calibri 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Vinson</dc:creator>
  <cp:lastModifiedBy>Mark Vinson</cp:lastModifiedBy>
  <cp:revision>56</cp:revision>
  <cp:lastPrinted>2019-09-12T11:16:57Z</cp:lastPrinted>
  <dcterms:created xsi:type="dcterms:W3CDTF">2019-09-11T15:26:38Z</dcterms:created>
  <dcterms:modified xsi:type="dcterms:W3CDTF">2020-09-15T15:14:43Z</dcterms:modified>
</cp:coreProperties>
</file>